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26" r:id="rId2"/>
    <p:sldId id="301" r:id="rId3"/>
    <p:sldId id="303" r:id="rId4"/>
    <p:sldId id="304" r:id="rId5"/>
    <p:sldId id="307" r:id="rId6"/>
    <p:sldId id="327" r:id="rId7"/>
    <p:sldId id="309" r:id="rId8"/>
    <p:sldId id="310" r:id="rId9"/>
    <p:sldId id="317" r:id="rId10"/>
    <p:sldId id="318" r:id="rId11"/>
    <p:sldId id="321" r:id="rId12"/>
    <p:sldId id="329" r:id="rId13"/>
    <p:sldId id="330" r:id="rId14"/>
    <p:sldId id="331" r:id="rId15"/>
    <p:sldId id="333" r:id="rId16"/>
    <p:sldId id="332" r:id="rId17"/>
    <p:sldId id="311" r:id="rId18"/>
    <p:sldId id="325" r:id="rId19"/>
    <p:sldId id="328" r:id="rId20"/>
    <p:sldId id="283" r:id="rId21"/>
  </p:sldIdLst>
  <p:sldSz cx="9144000" cy="6858000" type="screen4x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3300"/>
    <a:srgbClr val="BEC1C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4725" autoAdjust="0"/>
  </p:normalViewPr>
  <p:slideViewPr>
    <p:cSldViewPr>
      <p:cViewPr varScale="1">
        <p:scale>
          <a:sx n="81" d="100"/>
          <a:sy n="81" d="100"/>
        </p:scale>
        <p:origin x="-123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2820" y="-120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4F11634-0541-4B18-B99D-BA588CD371F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C3F013E-D19C-41AB-9F3C-C24D7E63D6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1506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cs-CZ" smtClean="0"/>
              <a:t>Historically also for Eagels and Falcons were DNA testing required. It was according to our national Nature protection law. Paid by Ministry of Environment</a:t>
            </a:r>
          </a:p>
          <a:p>
            <a:r>
              <a:rPr lang="cs-CZ" smtClean="0"/>
              <a:t>Producing of hybrids</a:t>
            </a:r>
          </a:p>
        </p:txBody>
      </p:sp>
      <p:sp>
        <p:nvSpPr>
          <p:cNvPr id="21507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FE5100-DC92-4FC1-BFB7-40C4A1487E18}" type="slidenum">
              <a:rPr lang="cs-CZ" smtClean="0">
                <a:cs typeface="Arial" charset="0"/>
              </a:rPr>
              <a:pPr/>
              <a:t>5</a:t>
            </a:fld>
            <a:endParaRPr lang="cs-CZ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3554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cs-CZ" smtClean="0"/>
              <a:t>We as Scientific Authority are dealing with</a:t>
            </a:r>
          </a:p>
          <a:p>
            <a:r>
              <a:rPr lang="cs-CZ" smtClean="0"/>
              <a:t> </a:t>
            </a:r>
          </a:p>
        </p:txBody>
      </p:sp>
      <p:sp>
        <p:nvSpPr>
          <p:cNvPr id="23555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1EA56C-393E-4B99-8C92-DB0B4A4C441D}" type="slidenum">
              <a:rPr lang="cs-CZ" smtClean="0">
                <a:cs typeface="Arial" charset="0"/>
              </a:rPr>
              <a:pPr/>
              <a:t>6</a:t>
            </a:fld>
            <a:endParaRPr lang="cs-CZ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6626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cs-CZ" smtClean="0"/>
              <a:t>Since 2004 for Goshawks</a:t>
            </a:r>
          </a:p>
          <a:p>
            <a:r>
              <a:rPr lang="cs-CZ" smtClean="0"/>
              <a:t>Since 2008 for Parrots</a:t>
            </a:r>
          </a:p>
          <a:p>
            <a:r>
              <a:rPr lang="cs-CZ" smtClean="0"/>
              <a:t>Since 2010 for Tortoises</a:t>
            </a:r>
          </a:p>
          <a:p>
            <a:r>
              <a:rPr lang="cs-CZ" smtClean="0"/>
              <a:t>Since November 2013 we made some change and we are not so strict in case of clear evidences provided by breeders</a:t>
            </a:r>
          </a:p>
          <a:p>
            <a:endParaRPr lang="cs-CZ" smtClean="0"/>
          </a:p>
        </p:txBody>
      </p:sp>
      <p:sp>
        <p:nvSpPr>
          <p:cNvPr id="26627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17C2FB-5A05-4BFC-B035-90D069271600}" type="slidenum">
              <a:rPr lang="cs-CZ" smtClean="0">
                <a:cs typeface="Arial" charset="0"/>
              </a:rPr>
              <a:pPr/>
              <a:t>8</a:t>
            </a:fld>
            <a:endParaRPr lang="cs-CZ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3794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cs-CZ" b="1" smtClean="0"/>
              <a:t>Lear's Macaw – about 60 000 Euros</a:t>
            </a:r>
          </a:p>
          <a:p>
            <a:r>
              <a:rPr lang="cs-CZ" b="1" smtClean="0"/>
              <a:t>Hyacint Macaw – about 20 000 USD</a:t>
            </a:r>
          </a:p>
          <a:p>
            <a:r>
              <a:rPr lang="cs-CZ" smtClean="0"/>
              <a:t>Seized in the car and during several home searches</a:t>
            </a:r>
          </a:p>
        </p:txBody>
      </p:sp>
      <p:sp>
        <p:nvSpPr>
          <p:cNvPr id="33795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A41D09-8550-4338-AAD0-AAF7C2ABE471}" type="slidenum">
              <a:rPr lang="cs-CZ" smtClean="0">
                <a:cs typeface="Arial" charset="0"/>
              </a:rPr>
              <a:pPr/>
              <a:t>14</a:t>
            </a:fld>
            <a:endParaRPr lang="cs-CZ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5842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cs-CZ" smtClean="0"/>
              <a:t>The most succesfull case</a:t>
            </a:r>
          </a:p>
          <a:p>
            <a:r>
              <a:rPr lang="cs-CZ" smtClean="0"/>
              <a:t>punnishment</a:t>
            </a:r>
          </a:p>
        </p:txBody>
      </p:sp>
      <p:sp>
        <p:nvSpPr>
          <p:cNvPr id="35843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D6A235-EDE0-4A3F-956C-62DC6B6B530E}" type="slidenum">
              <a:rPr lang="cs-CZ" smtClean="0">
                <a:cs typeface="Arial" charset="0"/>
              </a:rPr>
              <a:pPr/>
              <a:t>15</a:t>
            </a:fld>
            <a:endParaRPr lang="cs-CZ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9938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cs-CZ" smtClean="0"/>
              <a:t>DNA testing for several Palm cacatoos were done in the UK and the breeder was convicted of cheating and Parrots were seized</a:t>
            </a:r>
          </a:p>
        </p:txBody>
      </p:sp>
      <p:sp>
        <p:nvSpPr>
          <p:cNvPr id="39939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6949A8-3905-48FB-BF0A-FCF565013C87}" type="slidenum">
              <a:rPr lang="cs-CZ" smtClean="0">
                <a:cs typeface="Arial" charset="0"/>
              </a:rPr>
              <a:pPr/>
              <a:t>18</a:t>
            </a:fld>
            <a:endParaRPr lang="cs-CZ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0" y="1557338"/>
            <a:ext cx="9144000" cy="30051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>
              <a:cs typeface="+mn-cs"/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0" y="4641850"/>
            <a:ext cx="9144000" cy="22161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>
              <a:cs typeface="+mn-cs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0" y="0"/>
            <a:ext cx="9144000" cy="14747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s-CZ">
              <a:cs typeface="+mn-cs"/>
            </a:endParaRPr>
          </a:p>
        </p:txBody>
      </p:sp>
      <p:pic>
        <p:nvPicPr>
          <p:cNvPr id="7" name="Picture 23" descr="logo_bile-s-textem_mens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333375"/>
            <a:ext cx="34099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644900"/>
            <a:ext cx="8064500" cy="504825"/>
          </a:xfrm>
        </p:spPr>
        <p:txBody>
          <a:bodyPr/>
          <a:lstStyle>
            <a:lvl1pPr algn="ctr">
              <a:defRPr sz="2000" b="0">
                <a:solidFill>
                  <a:schemeClr val="tx2"/>
                </a:solidFill>
              </a:defRPr>
            </a:lvl1pPr>
          </a:lstStyle>
          <a:p>
            <a:r>
              <a:rPr lang="en-GB"/>
              <a:t>Město nebo podtitulek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11188" y="2133600"/>
            <a:ext cx="8064500" cy="1366838"/>
          </a:xfrm>
        </p:spPr>
        <p:txBody>
          <a:bodyPr/>
          <a:lstStyle>
            <a:lvl1pPr algn="ctr">
              <a:defRPr sz="3700"/>
            </a:lvl1pPr>
          </a:lstStyle>
          <a:p>
            <a:r>
              <a:rPr lang="en-GB"/>
              <a:t>Název prezentace</a:t>
            </a:r>
            <a:br>
              <a:rPr lang="en-GB"/>
            </a:br>
            <a:r>
              <a:rPr lang="en-GB"/>
              <a:t>dvouřádkový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THE </a:t>
            </a:r>
            <a:r>
              <a:rPr lang="en-GB"/>
              <a:t>AGENCY FOR NATURE CONSERVATION AND LANDSCAPE PROTECTION OF THE CZECH REPUBLIC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61150" y="44450"/>
            <a:ext cx="2087563" cy="6192838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95288" y="44450"/>
            <a:ext cx="6113462" cy="6192838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THE </a:t>
            </a:r>
            <a:r>
              <a:rPr lang="en-GB"/>
              <a:t>AGENCY FOR NATURE CONSERVATION AND LANDSCAPE PROTECTION OF THE CZECH REPUBLIC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288" y="44450"/>
            <a:ext cx="8353425" cy="1268413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395288" y="1600200"/>
            <a:ext cx="8291512" cy="4637088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THE </a:t>
            </a:r>
            <a:r>
              <a:rPr lang="en-GB"/>
              <a:t>AGENCY FOR NATURE CONSERVATION AND LANDSCAPE PROTECTION OF THE CZECH REPUBLIC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THE </a:t>
            </a:r>
            <a:r>
              <a:rPr lang="en-GB"/>
              <a:t>AGENCY FOR NATURE CONSERVATION AND LANDSCAPE PROTECTION OF THE CZECH REPUBLIC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THE </a:t>
            </a:r>
            <a:r>
              <a:rPr lang="en-GB"/>
              <a:t>AGENCY FOR NATURE CONSERVATION AND LANDSCAPE PROTECTION OF THE CZECH REPUBLIC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95288" y="1600200"/>
            <a:ext cx="4068762" cy="4637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16450" y="1600200"/>
            <a:ext cx="4070350" cy="4637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THE </a:t>
            </a:r>
            <a:r>
              <a:rPr lang="en-GB"/>
              <a:t>AGENCY FOR NATURE CONSERVATION AND LANDSCAPE PROTECTION OF THE CZECH REPUBLIC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THE </a:t>
            </a:r>
            <a:r>
              <a:rPr lang="en-GB"/>
              <a:t>AGENCY FOR NATURE CONSERVATION AND LANDSCAPE PROTECTION OF THE CZECH REPUBLIC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THE </a:t>
            </a:r>
            <a:r>
              <a:rPr lang="en-GB"/>
              <a:t>AGENCY FOR NATURE CONSERVATION AND LANDSCAPE PROTECTION OF THE CZECH REPUBLIC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THE </a:t>
            </a:r>
            <a:r>
              <a:rPr lang="en-GB"/>
              <a:t>AGENCY FOR NATURE CONSERVATION AND LANDSCAPE PROTECTION OF THE CZECH REPUBLIC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THE </a:t>
            </a:r>
            <a:r>
              <a:rPr lang="en-GB"/>
              <a:t>AGENCY FOR NATURE CONSERVATION AND LANDSCAPE PROTECTION OF THE CZECH REPUBLIC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THE </a:t>
            </a:r>
            <a:r>
              <a:rPr lang="en-GB"/>
              <a:t>AGENCY FOR NATURE CONSERVATION AND LANDSCAPE PROTECTION OF THE CZECH REPUBLIC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971550" y="6453188"/>
            <a:ext cx="8172450" cy="404812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>
              <a:cs typeface="+mn-cs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600200"/>
            <a:ext cx="8291512" cy="463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Klepnutím lze upravit styly předlohy textu.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</a:t>
            </a:r>
          </a:p>
          <a:p>
            <a:pPr lvl="4"/>
            <a:r>
              <a:rPr lang="en-GB" smtClean="0"/>
              <a:t>Pátá úroveň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06475" y="6559550"/>
            <a:ext cx="73437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b="1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cs-CZ"/>
              <a:t>THE </a:t>
            </a:r>
            <a:r>
              <a:rPr lang="en-GB"/>
              <a:t>AGENCY FOR NATURE CONSERVATION AND LANDSCAPE PROTECTION OF THE CZECH REPUBLIC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12684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>
              <a:cs typeface="+mn-cs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453188"/>
            <a:ext cx="900113" cy="404812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>
              <a:cs typeface="+mn-cs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44450"/>
            <a:ext cx="8353425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Titulek stránky</a:t>
            </a:r>
            <a:br>
              <a:rPr lang="en-GB" smtClean="0"/>
            </a:br>
            <a:r>
              <a:rPr lang="en-GB" smtClean="0"/>
              <a:t>dvouřádkový</a:t>
            </a:r>
          </a:p>
        </p:txBody>
      </p:sp>
      <p:pic>
        <p:nvPicPr>
          <p:cNvPr id="3" name="Picture 11" descr="logo_bile---znak"/>
          <p:cNvPicPr>
            <a:picLocks noChangeAspect="1" noChangeArrowheads="1"/>
          </p:cNvPicPr>
          <p:nvPr/>
        </p:nvPicPr>
        <p:blipFill>
          <a:blip r:embed="rId14">
            <a:lum bright="100000" contrast="100000"/>
          </a:blip>
          <a:srcRect/>
          <a:stretch>
            <a:fillRect/>
          </a:stretch>
        </p:blipFill>
        <p:spPr bwMode="auto">
          <a:xfrm>
            <a:off x="539750" y="6524625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Black" pitchFamily="34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60000"/>
        </a:spcAft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82550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2pPr>
      <a:lvl3pPr marL="1233488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3pPr>
      <a:lvl4pPr marL="1641475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ure.cz/" TargetMode="Externa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 descr="060321_Burghauser 07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525"/>
            <a:ext cx="9155113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ext Box 11"/>
          <p:cNvSpPr txBox="1">
            <a:spLocks noChangeArrowheads="1"/>
          </p:cNvSpPr>
          <p:nvPr/>
        </p:nvSpPr>
        <p:spPr bwMode="auto">
          <a:xfrm>
            <a:off x="250825" y="1557338"/>
            <a:ext cx="874871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3600" b="1">
                <a:solidFill>
                  <a:schemeClr val="bg1"/>
                </a:solidFill>
              </a:rPr>
              <a:t>DNA testing of CITES species</a:t>
            </a:r>
            <a:r>
              <a:rPr lang="cs-CZ" sz="4000" b="1">
                <a:solidFill>
                  <a:schemeClr val="bg1"/>
                </a:solidFill>
              </a:rPr>
              <a:t> </a:t>
            </a:r>
            <a:r>
              <a:rPr lang="fr-FR" sz="4000" b="1">
                <a:solidFill>
                  <a:schemeClr val="bg1"/>
                </a:solidFill>
              </a:rPr>
              <a:t>in the Czech Republic</a:t>
            </a:r>
            <a:endParaRPr lang="cs-CZ" sz="4000" b="1">
              <a:solidFill>
                <a:schemeClr val="bg1"/>
              </a:solidFill>
            </a:endParaRPr>
          </a:p>
        </p:txBody>
      </p:sp>
      <p:pic>
        <p:nvPicPr>
          <p:cNvPr id="16387" name="Picture 13" descr="cites-cer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025" y="0"/>
            <a:ext cx="2339975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 Box 12"/>
          <p:cNvSpPr txBox="1">
            <a:spLocks noChangeArrowheads="1"/>
          </p:cNvSpPr>
          <p:nvPr/>
        </p:nvSpPr>
        <p:spPr bwMode="auto">
          <a:xfrm>
            <a:off x="323850" y="3716338"/>
            <a:ext cx="7993063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800" b="1">
                <a:solidFill>
                  <a:schemeClr val="bg1"/>
                </a:solidFill>
              </a:rPr>
              <a:t>Barbora Kaminiecka </a:t>
            </a:r>
          </a:p>
          <a:p>
            <a:pPr algn="ctr">
              <a:spcBef>
                <a:spcPct val="50000"/>
              </a:spcBef>
            </a:pPr>
            <a:r>
              <a:rPr lang="cs-CZ" sz="2800" b="1">
                <a:solidFill>
                  <a:schemeClr val="bg1"/>
                </a:solidFill>
              </a:rPr>
              <a:t>Czech CITES Scientific Authority</a:t>
            </a:r>
          </a:p>
        </p:txBody>
      </p:sp>
      <p:sp>
        <p:nvSpPr>
          <p:cNvPr id="16389" name="Rectangle 3"/>
          <p:cNvSpPr>
            <a:spLocks noChangeArrowheads="1"/>
          </p:cNvSpPr>
          <p:nvPr/>
        </p:nvSpPr>
        <p:spPr bwMode="auto">
          <a:xfrm>
            <a:off x="395288" y="6021388"/>
            <a:ext cx="85693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Aft>
                <a:spcPct val="60000"/>
              </a:spcAft>
            </a:pPr>
            <a:r>
              <a:rPr lang="en-US" sz="2000" b="1">
                <a:solidFill>
                  <a:srgbClr val="FFFFFF"/>
                </a:solidFill>
              </a:rPr>
              <a:t>Nature</a:t>
            </a:r>
            <a:r>
              <a:rPr lang="cs-CZ" sz="2000" b="1">
                <a:solidFill>
                  <a:srgbClr val="FFFFFF"/>
                </a:solidFill>
              </a:rPr>
              <a:t> </a:t>
            </a:r>
            <a:r>
              <a:rPr lang="en-US" sz="2000" b="1">
                <a:solidFill>
                  <a:srgbClr val="FFFFFF"/>
                </a:solidFill>
              </a:rPr>
              <a:t>Conservation</a:t>
            </a:r>
            <a:r>
              <a:rPr lang="cs-CZ" sz="2000" b="1">
                <a:solidFill>
                  <a:srgbClr val="FFFFFF"/>
                </a:solidFill>
              </a:rPr>
              <a:t> </a:t>
            </a:r>
            <a:r>
              <a:rPr lang="en-US" sz="2000" b="1">
                <a:solidFill>
                  <a:srgbClr val="FFFFFF"/>
                </a:solidFill>
              </a:rPr>
              <a:t>Agency of the Czech Republic</a:t>
            </a:r>
            <a:r>
              <a:rPr lang="en-US" sz="2000">
                <a:solidFill>
                  <a:schemeClr val="tx2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cs-CZ" smtClean="0">
                <a:cs typeface="Arial" charset="0"/>
              </a:rPr>
              <a:t>THE </a:t>
            </a:r>
            <a:r>
              <a:rPr lang="en-GB" smtClean="0">
                <a:cs typeface="Arial" charset="0"/>
              </a:rPr>
              <a:t>AGENCY FOR NATURE CONSERVATION AND LANDSCAPE PROTECTION OF THE CZECH REPUBLIC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smtClean="0"/>
              <a:t>Proof of origin of Tortoises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Evidences produced by breeders</a:t>
            </a:r>
          </a:p>
          <a:p>
            <a:pPr eaLnBrk="1" hangingPunct="1"/>
            <a:r>
              <a:rPr lang="cs-CZ" smtClean="0"/>
              <a:t>It seems credible</a:t>
            </a:r>
          </a:p>
        </p:txBody>
      </p:sp>
      <p:pic>
        <p:nvPicPr>
          <p:cNvPr id="28676" name="Picture 5" descr="DSCN72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3363" y="2636838"/>
            <a:ext cx="5100637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DSCN7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54300"/>
            <a:ext cx="5076825" cy="380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cs-CZ" smtClean="0">
                <a:cs typeface="Arial" charset="0"/>
              </a:rPr>
              <a:t>THE </a:t>
            </a:r>
            <a:r>
              <a:rPr lang="en-GB" smtClean="0">
                <a:cs typeface="Arial" charset="0"/>
              </a:rPr>
              <a:t>AGENCY FOR NATURE CONSERVATION AND LANDSCAPE PROTECTION OF THE CZECH REPUBLIC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sz="3200" smtClean="0"/>
              <a:t>Proof of origin of Birds</a:t>
            </a:r>
            <a:endParaRPr lang="cs-CZ" sz="3200" b="1" smtClean="0"/>
          </a:p>
        </p:txBody>
      </p:sp>
      <p:pic>
        <p:nvPicPr>
          <p:cNvPr id="29699" name="Picture 4" descr="DSC_01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08275"/>
            <a:ext cx="2543175" cy="378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5" descr="DSC_01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59288" y="3213100"/>
            <a:ext cx="4684712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6" descr="DSC_014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725" y="1268413"/>
            <a:ext cx="3851275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TextovéPole 6"/>
          <p:cNvSpPr txBox="1">
            <a:spLocks noChangeArrowheads="1"/>
          </p:cNvSpPr>
          <p:nvPr/>
        </p:nvSpPr>
        <p:spPr bwMode="auto">
          <a:xfrm>
            <a:off x="107950" y="1628775"/>
            <a:ext cx="51800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1"/>
              <a:t>Check of breeding facility – is it enough?</a:t>
            </a:r>
          </a:p>
          <a:p>
            <a:endParaRPr lang="cs-CZ" sz="2000" b="1"/>
          </a:p>
          <a:p>
            <a:r>
              <a:rPr lang="cs-CZ" sz="2000" b="1"/>
              <a:t>It seems also credible…</a:t>
            </a:r>
          </a:p>
        </p:txBody>
      </p:sp>
      <p:pic>
        <p:nvPicPr>
          <p:cNvPr id="29703" name="Obrázek 7" descr="amazona festiva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11413" y="4508500"/>
            <a:ext cx="2881312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smtClean="0"/>
              <a:t>But…</a:t>
            </a:r>
            <a:endParaRPr lang="cs-CZ" smtClean="0"/>
          </a:p>
        </p:txBody>
      </p:sp>
      <p:sp>
        <p:nvSpPr>
          <p:cNvPr id="30722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cs-CZ" smtClean="0">
                <a:cs typeface="Arial" charset="0"/>
              </a:rPr>
              <a:t>THE </a:t>
            </a:r>
            <a:r>
              <a:rPr lang="en-GB" smtClean="0">
                <a:cs typeface="Arial" charset="0"/>
              </a:rPr>
              <a:t>AGENCY FOR NATURE CONSERVATION AND LANDSCAPE PROTECTION OF THE CZECH REPUBLIC</a:t>
            </a:r>
          </a:p>
        </p:txBody>
      </p:sp>
      <p:pic>
        <p:nvPicPr>
          <p:cNvPr id="30723" name="Picture 13" descr="http://www.cizp.cz/zdroj.aspx?typ=5&amp;Id=1347&amp;sh=34310329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636838"/>
            <a:ext cx="5715000" cy="3819525"/>
          </a:xfrm>
        </p:spPr>
      </p:pic>
      <p:pic>
        <p:nvPicPr>
          <p:cNvPr id="6" name="Picture 8" descr="http://www.cizp.cz/zdroj.aspx?typ=5&amp;Id=1341&amp;sh=2745930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91025" y="1268413"/>
            <a:ext cx="4752975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ovéPole 8"/>
          <p:cNvSpPr txBox="1">
            <a:spLocks noChangeArrowheads="1"/>
          </p:cNvSpPr>
          <p:nvPr/>
        </p:nvSpPr>
        <p:spPr bwMode="auto">
          <a:xfrm>
            <a:off x="323850" y="1773238"/>
            <a:ext cx="365918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 b="1"/>
              <a:t>This could be reality</a:t>
            </a:r>
          </a:p>
        </p:txBody>
      </p:sp>
      <p:pic>
        <p:nvPicPr>
          <p:cNvPr id="10" name="Obrázek 9" descr="vejce_festiv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7538" y="3495675"/>
            <a:ext cx="4716462" cy="297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mtClean="0"/>
              <a:t>Some big cases of smuggling</a:t>
            </a:r>
          </a:p>
        </p:txBody>
      </p:sp>
      <p:sp>
        <p:nvSpPr>
          <p:cNvPr id="3174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2005: - 18 eggs of Amazona festiva festiva</a:t>
            </a:r>
          </a:p>
          <a:p>
            <a:r>
              <a:rPr lang="cs-CZ" smtClean="0"/>
              <a:t>           - 3 eggs of Ara chloroptera</a:t>
            </a:r>
          </a:p>
          <a:p>
            <a:r>
              <a:rPr lang="cs-CZ" smtClean="0"/>
              <a:t>           - 2 eggs of Ara severa</a:t>
            </a:r>
          </a:p>
          <a:p>
            <a:r>
              <a:rPr lang="cs-CZ" smtClean="0"/>
              <a:t>           - 3 small Amazona collaria</a:t>
            </a:r>
          </a:p>
          <a:p>
            <a:r>
              <a:rPr lang="cs-CZ" smtClean="0"/>
              <a:t>           - 2 small Amazona agilis</a:t>
            </a:r>
          </a:p>
          <a:p>
            <a:endParaRPr lang="cs-CZ" smtClean="0"/>
          </a:p>
        </p:txBody>
      </p:sp>
      <p:sp>
        <p:nvSpPr>
          <p:cNvPr id="31747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cs-CZ" smtClean="0">
                <a:cs typeface="Arial" charset="0"/>
              </a:rPr>
              <a:t>THE </a:t>
            </a:r>
            <a:r>
              <a:rPr lang="en-GB" smtClean="0">
                <a:cs typeface="Arial" charset="0"/>
              </a:rPr>
              <a:t>AGENCY FOR NATURE CONSERVATION AND LANDSCAPE PROTECTION OF THE CZECH REPUBLIC</a:t>
            </a:r>
          </a:p>
        </p:txBody>
      </p:sp>
      <p:pic>
        <p:nvPicPr>
          <p:cNvPr id="31748" name="Obrázek 5" descr="am.festiv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60800"/>
            <a:ext cx="37084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4363" y="3500438"/>
            <a:ext cx="4719637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mtClean="0"/>
              <a:t>Some big cases of smuggling</a:t>
            </a:r>
          </a:p>
        </p:txBody>
      </p:sp>
      <p:sp>
        <p:nvSpPr>
          <p:cNvPr id="3277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May 2010:  - 5 specimen of Probosciger aterrimus</a:t>
            </a:r>
          </a:p>
          <a:p>
            <a:r>
              <a:rPr lang="cs-CZ" smtClean="0"/>
              <a:t>June 2010:  - 3 specimen of Anodorhynchus leari</a:t>
            </a:r>
          </a:p>
          <a:p>
            <a:r>
              <a:rPr lang="cs-CZ" smtClean="0"/>
              <a:t>                    - 5 specimens of Anodorhynchus hyacinthinus</a:t>
            </a:r>
          </a:p>
          <a:p>
            <a:r>
              <a:rPr lang="cs-CZ" smtClean="0"/>
              <a:t>                   - 3 specimens of Amazona brasiliensis</a:t>
            </a:r>
          </a:p>
          <a:p>
            <a:r>
              <a:rPr lang="cs-CZ" smtClean="0"/>
              <a:t>                   - 4 specimen of Amazona oratrix</a:t>
            </a:r>
          </a:p>
          <a:p>
            <a:r>
              <a:rPr lang="cs-CZ" smtClean="0"/>
              <a:t>                   - Ara ambiguus, Amazona rhodocorytha, Amazona tucumana</a:t>
            </a:r>
          </a:p>
          <a:p>
            <a:endParaRPr lang="cs-CZ" smtClean="0"/>
          </a:p>
        </p:txBody>
      </p:sp>
      <p:sp>
        <p:nvSpPr>
          <p:cNvPr id="32771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cs-CZ" smtClean="0">
                <a:cs typeface="Arial" charset="0"/>
              </a:rPr>
              <a:t>THE </a:t>
            </a:r>
            <a:r>
              <a:rPr lang="en-GB" smtClean="0">
                <a:cs typeface="Arial" charset="0"/>
              </a:rPr>
              <a:t>AGENCY FOR NATURE CONSERVATION AND LANDSCAPE PROTECTION OF THE CZECH REPUBLIC</a:t>
            </a:r>
          </a:p>
        </p:txBody>
      </p:sp>
      <p:pic>
        <p:nvPicPr>
          <p:cNvPr id="32772" name="Obrázek 4" descr="lear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4221163"/>
            <a:ext cx="2232025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Obrázek 5" descr="hyacint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0650" y="4221163"/>
            <a:ext cx="140335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Obrázek 6" descr="Palmac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221163"/>
            <a:ext cx="2987675" cy="223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Obrázek 7" descr="leari bedna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43213" y="4221163"/>
            <a:ext cx="336073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Result of this case: October 2013</a:t>
            </a:r>
          </a:p>
        </p:txBody>
      </p:sp>
      <p:sp>
        <p:nvSpPr>
          <p:cNvPr id="3481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One person sentenced to 4 years in prison</a:t>
            </a:r>
          </a:p>
          <a:p>
            <a:r>
              <a:rPr lang="cs-CZ" smtClean="0"/>
              <a:t>Two person sentenced to 3 years in prison</a:t>
            </a:r>
          </a:p>
          <a:p>
            <a:r>
              <a:rPr lang="cs-CZ" smtClean="0"/>
              <a:t>One person</a:t>
            </a:r>
            <a:r>
              <a:rPr lang="en-US" smtClean="0"/>
              <a:t> was given a one-year suspended sentence</a:t>
            </a:r>
            <a:endParaRPr lang="cs-CZ" smtClean="0"/>
          </a:p>
          <a:p>
            <a:r>
              <a:rPr lang="cs-CZ" smtClean="0"/>
              <a:t>Two main person died during investigation due to cancer</a:t>
            </a:r>
          </a:p>
          <a:p>
            <a:endParaRPr lang="cs-CZ" smtClean="0"/>
          </a:p>
        </p:txBody>
      </p:sp>
      <p:sp>
        <p:nvSpPr>
          <p:cNvPr id="34819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cs-CZ" smtClean="0">
                <a:cs typeface="Arial" charset="0"/>
              </a:rPr>
              <a:t>THE </a:t>
            </a:r>
            <a:r>
              <a:rPr lang="en-GB" smtClean="0">
                <a:cs typeface="Arial" charset="0"/>
              </a:rPr>
              <a:t>AGENCY FOR NATURE CONSERVATION AND LANDSCAPE PROTECTION OF THE CZECH REPUBLIC</a:t>
            </a:r>
          </a:p>
        </p:txBody>
      </p:sp>
      <p:pic>
        <p:nvPicPr>
          <p:cNvPr id="34820" name="Obrázek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" y="3716338"/>
            <a:ext cx="4797425" cy="270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Obrázek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60938" y="3716338"/>
            <a:ext cx="4167187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mtClean="0"/>
              <a:t>Is DNA testing justified?</a:t>
            </a:r>
          </a:p>
        </p:txBody>
      </p:sp>
      <p:sp>
        <p:nvSpPr>
          <p:cNvPr id="3686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Breeders, traders and smugglers are well organised - how many cases we missed?</a:t>
            </a:r>
          </a:p>
          <a:p>
            <a:r>
              <a:rPr lang="cs-CZ" smtClean="0"/>
              <a:t>We consider DNA testing as justified in our country</a:t>
            </a:r>
          </a:p>
          <a:p>
            <a:r>
              <a:rPr lang="cs-CZ" u="sng" smtClean="0"/>
              <a:t>Other EU members:</a:t>
            </a:r>
          </a:p>
          <a:p>
            <a:r>
              <a:rPr lang="cs-CZ" smtClean="0"/>
              <a:t>Obligatory DNA testing: Netherlands, Belgium, Italy</a:t>
            </a:r>
          </a:p>
          <a:p>
            <a:r>
              <a:rPr lang="cs-CZ" smtClean="0"/>
              <a:t>Other countries: mostly case by case approach – in case of suspicion</a:t>
            </a:r>
          </a:p>
          <a:p>
            <a:endParaRPr lang="cs-CZ" smtClean="0"/>
          </a:p>
        </p:txBody>
      </p:sp>
      <p:sp>
        <p:nvSpPr>
          <p:cNvPr id="36867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cs-CZ" smtClean="0">
                <a:cs typeface="Arial" charset="0"/>
              </a:rPr>
              <a:t>THE </a:t>
            </a:r>
            <a:r>
              <a:rPr lang="en-GB" smtClean="0">
                <a:cs typeface="Arial" charset="0"/>
              </a:rPr>
              <a:t>AGENCY FOR NATURE CONSERVATION AND LANDSCAPE PROTECTION OF THE CZECH REPUBLIC</a:t>
            </a:r>
          </a:p>
        </p:txBody>
      </p:sp>
      <p:pic>
        <p:nvPicPr>
          <p:cNvPr id="36868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16413"/>
            <a:ext cx="3203575" cy="213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4310063"/>
            <a:ext cx="3348037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www.ararauna.cz/wp-content/uploads/2012/03/Amazo%C5%88an-jamajsk%C3%BD-222x3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375" y="4221163"/>
            <a:ext cx="165735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cs-CZ" smtClean="0">
                <a:cs typeface="Arial" charset="0"/>
              </a:rPr>
              <a:t>THE </a:t>
            </a:r>
            <a:r>
              <a:rPr lang="en-GB" smtClean="0">
                <a:cs typeface="Arial" charset="0"/>
              </a:rPr>
              <a:t>AGENCY FOR NATURE CONSERVATION AND LANDSCAPE PROTECTION OF THE CZECH REPUBLIC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smtClean="0"/>
              <a:t>Methods of DNA testing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28775"/>
            <a:ext cx="8291512" cy="4637088"/>
          </a:xfrm>
        </p:spPr>
        <p:txBody>
          <a:bodyPr/>
          <a:lstStyle/>
          <a:p>
            <a:pPr eaLnBrk="1" hangingPunct="1"/>
            <a:r>
              <a:rPr lang="cs-CZ" smtClean="0"/>
              <a:t>Samples – most often blood, fresh feathers, egg shells with rest of embryonal structures, salvia samples</a:t>
            </a:r>
          </a:p>
          <a:p>
            <a:pPr eaLnBrk="1" hangingPunct="1"/>
            <a:r>
              <a:rPr lang="cs-CZ" smtClean="0"/>
              <a:t>Attendance of some CITES Authority is necessary</a:t>
            </a:r>
          </a:p>
          <a:p>
            <a:pPr eaLnBrk="1" hangingPunct="1"/>
            <a:r>
              <a:rPr lang="cs-CZ" smtClean="0"/>
              <a:t>Only results from accredited laboratories are accepted</a:t>
            </a:r>
          </a:p>
        </p:txBody>
      </p:sp>
      <p:pic>
        <p:nvPicPr>
          <p:cNvPr id="37892" name="Picture 4" descr="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716338"/>
            <a:ext cx="4572000" cy="272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46500"/>
            <a:ext cx="4211638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cs-CZ" smtClean="0">
                <a:cs typeface="Arial" charset="0"/>
              </a:rPr>
              <a:t>THE </a:t>
            </a:r>
            <a:r>
              <a:rPr lang="en-GB" smtClean="0">
                <a:cs typeface="Arial" charset="0"/>
              </a:rPr>
              <a:t>AGENCY FOR NATURE CONSERVATION AND LANDSCAPE PROTECTION OF THE CZECH REPUBLIC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353425" cy="1268413"/>
          </a:xfrm>
        </p:spPr>
        <p:txBody>
          <a:bodyPr/>
          <a:lstStyle/>
          <a:p>
            <a:pPr algn="ctr" eaLnBrk="1" hangingPunct="1"/>
            <a:r>
              <a:rPr lang="cs-CZ" sz="3200" b="1" smtClean="0"/>
              <a:t>Disadvantages</a:t>
            </a:r>
            <a:r>
              <a:rPr lang="cs-CZ" sz="3200" smtClean="0"/>
              <a:t> of DNA analysis</a:t>
            </a:r>
          </a:p>
        </p:txBody>
      </p:sp>
      <p:pic>
        <p:nvPicPr>
          <p:cNvPr id="12493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367588" y="1268413"/>
            <a:ext cx="1776412" cy="2433637"/>
          </a:xfrm>
        </p:spPr>
      </p:pic>
      <p:sp>
        <p:nvSpPr>
          <p:cNvPr id="38916" name="Rectangle 5"/>
          <p:cNvSpPr>
            <a:spLocks noChangeArrowheads="1"/>
          </p:cNvSpPr>
          <p:nvPr/>
        </p:nvSpPr>
        <p:spPr bwMode="auto">
          <a:xfrm>
            <a:off x="323850" y="1412875"/>
            <a:ext cx="69850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 sz="2000" b="1"/>
          </a:p>
          <a:p>
            <a:r>
              <a:rPr lang="cs-CZ" b="1"/>
              <a:t>Expensive (payment is up to the breeder) – 40-60 Euros for one test in the CZ</a:t>
            </a:r>
          </a:p>
          <a:p>
            <a:endParaRPr lang="cs-CZ" b="1"/>
          </a:p>
          <a:p>
            <a:r>
              <a:rPr lang="cs-CZ" b="1"/>
              <a:t>Lack of suitable laboratories – no state laboratory in the CZ, only two private</a:t>
            </a:r>
          </a:p>
          <a:p>
            <a:endParaRPr lang="cs-CZ" b="1"/>
          </a:p>
          <a:p>
            <a:r>
              <a:rPr lang="cs-CZ" b="1"/>
              <a:t>For tortoises and some birds species we have to use  foreign laboratoy</a:t>
            </a:r>
          </a:p>
          <a:p>
            <a:pPr>
              <a:buFont typeface="Arial" charset="0"/>
              <a:buNone/>
            </a:pPr>
            <a:endParaRPr lang="cs-CZ" b="1"/>
          </a:p>
          <a:p>
            <a:r>
              <a:rPr lang="cs-CZ" b="1"/>
              <a:t> </a:t>
            </a:r>
          </a:p>
        </p:txBody>
      </p:sp>
      <p:pic>
        <p:nvPicPr>
          <p:cNvPr id="38917" name="Picture 6" descr="DSC_00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21163"/>
            <a:ext cx="3355975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7" descr="DSC_077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72225" y="4221163"/>
            <a:ext cx="277177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48038" y="4221163"/>
            <a:ext cx="302418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0" name="AutoShape 14" descr="data:image/jpeg;base64,/9j/4AAQSkZJRgABAQAAAQABAAD/2wCEAAkGBxQTEhMUExQWFBUXFRsXGBgXGBoXFRgXGhcYGhwdGBgYHiggHRolHBocIjEiJSkrLi4uGh8zODMsNygtLisBCgoKDg0OGxAQGywkICQsLCwsLzQtLCwsLDQsLywsNCwsLCwsLCwsLCwsLCwsLCwsLCwsLCw0LCwsLCwsLCwsLP/AABEIAKgA8AMBIgACEQEDEQH/xAAcAAABBQEBAQAAAAAAAAAAAAAAAwQFBgcCAQj/xAA7EAABAwIEBAMGBQQBBAMAAAABAAIRAyEEBRIxBkFRYRMicQeBkaGx8DJSwdHxFCNC4YIkM3LCFVNi/8QAGgEAAgMBAQAAAAAAAAAAAAAAAAMBAgQFBv/EACkRAAICAQQBAwQCAwAAAAAAAAABAgMRBBIhMUEiUWETMnHRobEUQoH/2gAMAwEAAhEDEQA/AMQQhCkkEIQgAQhCABCEIAEIQgAQpbhnIn4yu2k06Ru95EhjesSJPIDqVqHD3C9DCljmAurNBBqusTP5WSQy1rX7pVlsYdmijTTufHXuULJ+AsVXa1x0UmOuDUPmIIkHSATBVxyr2XYdj5rVn128gG+CDvOqC4nlsREc5tbKDb9fvmpWlTM/6WR6icujqx0FUO+SPwfBWAsP6SkYEXBJPvm57pxifZ/l1Ruk4VjdvwS11u4MqbwtIp6FeMpCbIQzhJGR472KiXGjiyB/i2pTnp+J7XDvcNVRzH2Y5jS0f2RU1mP7bg7SbfimIn9F9DrisJaYMd0xWtGeWmi+uD5MqUy0lrgWuBIIIggixBB2K5Wl+0jLDUdLmjxmwBUE6XsE+XoDcX7Qs6xmEfScWVGlrhyP3dNrsU1lGW2mVbwxFCEJgoEIQgAQhCABCEIAEIQgAQhCABCEIAEIQgAQhCABSOS4JlR81XFtMb6Y1HoGyCJnsm2GoiNTvwjl+Y7wYMgRzUlkzfGrS+I3P8BUnLbHIyuG6SRfuFKQpsAYNLdxMajvdx3JufSTCtmHpT+6g8soauw7eitmDo7LltuTPQ1QUIiuGwcEKYw1OE3w7E6op0FgTbNsdMavHBKALlzSnGPPIkAuHNsltCTqKrRdMhM6yhtZhBsY8p6HusUx7zSruo12NqaTbUIDmz1X0Hp3WVe1Xh9xiu1sgWMCSFEHtlkm1b4fgzriDIxRaypTcX03ktuDqY4Bp0vMASZJEcgVCKWZiyWGi50NOx3A53jkolbUcqSwwQhCkqCEIQAIQhAAhCEACEIQAIQhAAhCEACEIQArUJDWtJ//AFHSVPcK0j+LkSq/Xm2qZ0jfmOR9FasieNNMd1n1DxA1aRZsNHyYRH3JVlp2VdysSwRb75qfpVNpg9SudFnfxwTFEyBZOqDLprhnyAnWHqR7itUTBZnkeDdFQpMHddeiaZccnjqablLaknUKhjI5EwEyx2HbUpva4agRcJ28bpriZ0Og3hLkOgfOPFOAFDEOaz8MyPRQtcy4neTPxurNx9VLq9wAYP1VbrmzfT9VrqeYI5mojibQkhCEwQCEIQAIQhAAhCEACEIQAIQhAAhCEACEIQAvjcQajg4mTpaLWAgAR8lP5GLBV2o6Q3awjn15z+isuXv0hvos2p+3Bs0a9bZo3D8taAZg3EqyAiB32hV3hqq2pTA/VWF2GIHP3LmrKO+msD7CS0jcifgpUmHDnKiMDjA4QdxYhSgrjT3haa2scGO5PdyhbE4iHDv9UvRfI2hRVSpqDO5T6jWgmUxS5ETrxH5HLmpB46L2riwvX1gAOU7KzaFpSQjVEJu+CI6ptiMyb4jabTL3SbcgOZXbnpTkn0aYwa7Mf9q2UCmWvbMEnfltZZ1UG3p1n5clr3thaTRpkfmVYrezrFPwrcQ1onw2xTaPO7fvd0R8U+iaUeTFqqpSn6UUVCELUc8EIQgAQhCABCEIAEIQgAQhCABCEIAEIQgB2/ClouDP0KmsC60duai6dUuFzJcLkmTPWVIYcW9yx2ttYZ06YJcxJHKeIXYd8tiOhKv2UcaB0F8aQBMbBZXj8MWgENkJvQoVnfgaT6Jf04tZTwOV8o+lrJsWPzRraorUDqa4ecdCNrJfBcUseSNUGLgrITk+OYNXh1QOoTMYuqHXLgTY9VX/AB3/AKyQ6OtSWJwZ9BMxIdRkOiHWPYrzEZxBg8wDIKqPB3jVaQaWgMiJcTf1Av8ARR3FfD+JZfD1HFt5bJt3E3hZ1KWcdfJtlGCjuxnzjyXrMeLMPhqep9QF35QZPwCpOYceOxDopGB0iPiTyVUy/gvEVyZI95H6lXDJfZaG+atU1mI0WAvzsSZC04i4/dk56nYp/bj89kxw3iabjra7U4gydpJVoY4lhJ57DsoHhv2f0cO/xA95t+EkxCtGMZEQlKDX4H/UTeH2QPEeVtxDBTNwSB3uYMKXzvDuqUqjGnQ1tMhukTeLGBuB0Td7ZcwdXD6pxm2IezB13jyvZRePKdnNaYIPqJVq+W0RY9uGj5eCEBC6h50EIQgAQhCABCEIAEIQgAQhTXDfDzsU+HONKn/9mgvEwYtItbkUAQqWw+Fe+dDHPiJ0tLomYmBbY/Bbjwz7PMuYGud/1NQASXk6NQBkintBnZ07BWrBsN2YamGMAA1QA0xYQOYHJRKSj2XhXKXR83YbJMRUsyk4mSIsCCOoNwO5tv0KtvCvs8dUqH+tcaLAJhrmOebiZiQ0ET3nktc4lJpUXPLvNB2gfRZo7MXPOrXZ1je9rQss72nhGuvSx7ZomV5PldFrRTw1M2gFw1vdG5Jd1XOc+zPDVmmphwcO+JDQZpk+nL3Kg4HNXNrND3eUc1rmE4ipmk2CNgs8bVJtTNjpmop15MVfl7g1zHNgteQQeRFj81K5PlpZDgwknlz90WjuSE6zDFB2Jrkc6h9JU7leKDh6LNubeMnRhUuxz47tGl3kmw8xe4/GwVEzzIWvYazZDmOEx+XnA2kbrQsJhwX6nXjl2VRzXNW0MS6k67XPDj0Ada6s3LKZZxrxgnODqj9MOIJbFx/k07HtZTtGmHPJ35RyDRf5lVjhqo4Q2enw9ewhTONqupEubLieQ59lMH6csmcG5ceUPXZbSc4kCDtbb79E8w+DI2+v63+agMkzsVHGDY2PqPVWLx9McvmmV7XyjPdGcXtYvTYRu4++P0SGNqS2y5/qd53TerWm3VWlJYExg92WIV3w5n/kPqE4zWo04TENdI8jg6LnzAgxy5qPru1Vabd5cLbWXXEbP7FYiQBTIjYTeT/tUg8ZY5wUmos+bQhAQuseZBCEIAEIQgAQhCABL4HBVKzgykxz3Hk0Sf8ASsOF4JrAB2IIoN1EaXXqmI2bsAb3J5G3W5YPMWYeiykyNLRAgAE3klxHrzS52KI2ulyG/s/4So0tOIxZ1P3ZTLXf23Am5OznW9B6wVfn5/g6Qaxob/4taLLJc24rfOlhOnpy7Kwez3J/6xzqtYnS0gQTdzv2CVK6aRphTBvCJ6nxO2tWa1rNFNu4sNZ7xyEK6YLPKdVnl8pH+O0Kv59wrTa3XSGkjoqnUxL6T23PxWWVk93JthXXswSXtCzYhpbO4WTtx7mukGxNwrTxPiDVNzuorh/AN8VusahO31VoNKLchc05SSjwWTIsu/qGtdyPxWicI8LUm+dxc/SbAnyz+qf5Xw9Q8GcMGsdH4dmyfoVN5NhvCpNaRpIufVIrpbszJcd/Bos1EY1NQeJdP3Mg43y2phsXVc5hbTqPLmO/xM332mTsueHMx5ei2upTp1qeiqxtRrhdrgC0z2Kynifg04OuKlGTh3m1yTTd+UnoeRVrqdq3INJqW5KD7/sfY3MxSpOfqEtExzPxWdYWmK7cRUqO/uE29wNgp7iCnIGqLBZtUxbmuOlxAn4oog7E8GjVahU43I1fg52sNl0bF3Mxyurhi2M0U3DY79dx/KxvhXizwCQ8Wi0b/wAKx1eNm1WCm2QXGCRuBaSOhAVnCUMpoatTXbtlGX/BbNMDUwlQ4ijLqWrzjc+qv2V5gK1IOFxEqMyXE4d1AUzGkggyTcd5590nwrhvD10zPkdp9dyD7wQUpelrHktZ6k8+CTrVjI7mEq8w03vC8NPn3/dN8Q7zX2ClCJPwhDCVWjE03PMNaHGTa8W+q94kx76+HrU8IPFqFpgS3btqsSenNQ2bYJ1chrfwgyepHL77JLK9VDGUIMy4tI/4mFap+pR8Ni7Xti5rtLgxfE4d1N7mVGlj2mHNIggjqEmvqPPOHcJi2gYmiKkEkES2o0kRIc0g7RYyJAtYKncQexzDPp/9G99OqNvFdqY64s6Gy2BO07rrYPOYMNQrHn/A2Owge6tQPhs3qMIdTgmAZHI9wCJvCriABCEIAEIQgCw4nPqlVxfUe5x5SdpTHFY5zrTYKP1JfDNkO6gWStiXJoU2+Ae2O5WlcI4t+GpsBBAgG9pKrvs5ydmIxM1ILGCYOxPJbRnOWU6tHygSNlmve70rwbdMtvqfkY4LiFtZpkgco5+9VfijD6mEs/E247hQGMe6lUtuF4/Oy4Qdws8cvsdNoYYmKlMObeN+oTrhwBzuh5KuV8c6lVLmbG5byKl8sxzARVYbTdvQptkHtyJrsTng37hHDltMSY7b9VK5zhHVKTm0yA4i3fsq3w3ndKrQa5pAIGyl8vzLUYcbqYOH01D3C2Fn1HYvBBZFm9R9Twou0w6eR6K4uohzS1wBBEEG4PqmTMvpiu6qAAXtBPKSJE/BPMRV0gFTRW64tSef0V1VsbZp1rH7Mb9sORVMOxtSleg50Hqx3IE/lN4KyhuAJaHEgAmLr6V9oD2HAYoPgjwzv15fNYe3LHOwxbpaTMtIN/TZG5VcRHwpnqVmXLSID/4kOnRUYSORMfM2UzkmW4cN/v1WNcCbA8o29ZBTGm2iymPGp12vn8g0kA3gkiQuszp06zA7DUa1jDnuA0ydhIJE/wCkxqUuG+BMHCt5UefYuD8v8OnNKsKgDdhMR3j9FdeHnkgOdu5kE9dNgSesH5KnZFldWnhHatLT6yT9wrXw1ig4E++O/osOMSOzKLUeSZfUhRmLqi52TitVuTMdlBY3EFzwwbuPwbzKlsQ0TuU0wWk/mJ+AskqGF1V2kCS0l3XYQB8ylaFQNbA5AD3LvIaurxakbO0jkJG/um3uT9PHdYvgzaqW2p/JP0rnqNvgnNM7j3plguZJFr9B1TmndodPf+F1GcQcapt9dlR+K/Zhg8U0eCxuFqD/ACpNAYezqYgfCD3V1+X3zQ33j5qpB8x8V8GYrAOHjNDmEWq09TqU2tqc0QbjcKvL6+exrmlrgHNcCC1w1NIO4INiFlvGfsgbVL62BIpvJk0DApkkj/tu2ZzMG2wEKCDE0JzmGX1aDtFam+m7o9pabEi07iQbhNkAdNCXw7oPuKRC81Kr5GJ4LLwnjSwVA3eQe8LQso4uhuip6SsewmLdTeHN/kKf1uc3XT2PyPRY7qnu3I3UXrZtLBxjUDKjazfNTdZwG4PUKvY0AQ5plpuD1TbF492ksdP7KNoYwt8pu3p09FaFbaK2WpMVxsuPdcYTD1ZljXH0EylMNUGoG7h81rXBeNoBlg0EDnHRTOzYsYCFSsecmfZfmFRj9ILqZ6GQR7lfcn4uZSbDnyTe9yozit7cXiWFrQA2QTsTsTcKocRUi0+W31VVp3NblwWeo2PHZqOV+0QVMUW7MENE81peNxLXUy4EQWk/JfJGCxhY4O3vPdXbM/aVUfgzhmBwc6AXzEMi4HOT1QqpwltXKZaV9NkFJ8SXj3Dj7jZ2Jd4FMnwWWcZ/7jh/6hR/CmaxUFNxkEyAdu4PZVWibG0wPgvWVCDI3THQtuCtOtlCxT/g3nK/Fpt1USHUibMqCCyZlpIN4vfsFB5/mOIrllKo0U2Ehw02Dm8jqP3sqRg+Oa7GlphzTuDztHxhOKvGr6jQ3w2gidPOJjZZpUzSOzDWaRz3PDfjh5/WS6ZpmZqVNFMQ0XHv+9lzgcw0OJYTp2J/xnsqrSbV0m/9x3U3uDYGd7K15fRptpGC7XpaSCLjfl6yk7cvJSy/wO8TjoEzNvgo7Lq5Ly7cn5BQGLzUud4bet+f2VL5WdLJ2HMyh8CYy3MmMXmTvJSp/jedI6DqY6ASVc8DhxTpBgsP25+vMqkcE4Y1qtTEEeW9OkeQAPnd7zA9xWhVCewHITddLS1bY5fbOXrLt88LpDWtWlobeXHTbfnPyUlUsBfko57JqNsLX+KkXOkWN/vvZaWZDwEERHyXY32i3W37psK0RI5xKXa/mQgg7G0LtlT4pJjhPX6Lv5/fJQBFcVcMYfMKQp1wZaZZUbAqUzz0k8jzGxgdAsoz32L4mkzXh6zMSQCXMLTSfyjRLnBx33I5bzbbAfvZeh/dRgjB8jVUmu3pSkwQZVM4RZrcxBSuVZwaVi0Ob02TE0ZNlIYXK+bvgP1VJyjjkvCE0+B5jKIxDS+i023Bsfd1UBUpkbiD3V3wDm0aZ5WhSL30KdMlzGPe4TJbsf8ASTGzb0aZVbuzO8NQcSI3VwweVFrJNRxNpiwA9d0yp4htR50NDWi5I68gP3T7Msz8Ol4Y/E4T0PQfUJ6g5vMuhO5QWESuQURLngjTOlnoDcnuT9FF8QA+YdthEff7qay5hpU2sA1ADYRIsoDNKmrUdoby2WjwJKUhdPZC5Syg+yur5tO4PLqpOpg2F0uIMk2aA247DkO26r7XEGQYKW/qSd+kDsqSjkbCaXZYsPk9MR4hku20naTztv2U27A0qIBptY93NpgutB9OYVEo497dj6dkoMyqTOogkQTO/WVmlRN+TfDWVxX28mpcOUmva/8ACXkMe0uGoGNUgdYhRXHGatpRSpfjIGo9BBG+5kkkTsPVQ9Di9tEHw2angs0k/hAbd0+pUHSNTE1S5xLnOMud/CmNO3srLUb3wTGQ4Y7m9/fdWM031HeBTcJcCXHfw29T35AdUjgsDpaADoMXkebpZvW/zV24cyoNbMaQTN/xPPV37clWGnc5Zl0XnqFCG2PZO8PYNtGm1jRDWtDW9YHXv1Uk9wIhJinbb79Fy98Tz9YgLonNZ7RAkmDsIKdBwgxsmIkm1rbN/lOGk/yUEHr3j+LfFcteBv1G0uXtR55g+6/0XDyBuY9dkAOKR28vL3hLifimocQJuehhLU6gO0W3lQB1qtzkdfuUT3QDt9hdTO0/JAHyVTbKe0sNItZCFlsbRoqSHGGwsG4JUmyqB+yELPly7H4wMc1zcSALxvGwPRRtTFvrO8xgc+keqELXCEUY5WSk8D/BVgJizQPeUllrjXxTCbCZHOANrIQnFGXytU0gTJkXN/1UA/zMqFxJPJCFckq76UzaUyhCEtlWCEIUEAlqNAu+/wBUIQgRPZXlGuCfCAiLm/rCvOWZI7TBrQ1sWptgf8n+5eITEi6J/KMDQafK3U47lxBA577Kz0WRzvueQQhSA4qVIG8fr8rpF1SffyNp+SEIASL9o9e3xS1N+x/3HSEIQB0+tzBHVKucSOvb+F4hQANfG+yX1c5H32lCEECrTJ29Oi9DuZmfS6EK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8921" name="AutoShape 16" descr="data:image/jpeg;base64,/9j/4AAQSkZJRgABAQAAAQABAAD/2wCEAAkGBxQTEhMUExQWFBUXFRsXGBgXGBoXFRgXGhcYGhwdGBgYHiggHRolHBocIjEiJSkrLi4uGh8zODMsNygtLisBCgoKDg0OGxAQGywkICQsLCwsLzQtLCwsLDQsLywsNCwsLCwsLCwsLCwsLCwsLCwsLCwsLCw0LCwsLCwsLCwsLP/AABEIAKgA8AMBIgACEQEDEQH/xAAcAAABBQEBAQAAAAAAAAAAAAAAAwQFBgcCAQj/xAA7EAABAwIEBAMGBQQBBAMAAAABAAIRAyEEBRIxBkFRYRMicQeBkaGx8DJSwdHxFCNC4YIkM3LCFVNi/8QAGgEAAgMBAQAAAAAAAAAAAAAAAAMBAgQFBv/EACkRAAICAQQBAwQCAwAAAAAAAAABAgMRBBIhMUEiUWETMnHRobEUQoH/2gAMAwEAAhEDEQA/AMQQhCkkEIQgAQhCABCEIAEIQgAQpbhnIn4yu2k06Ru95EhjesSJPIDqVqHD3C9DCljmAurNBBqusTP5WSQy1rX7pVlsYdmijTTufHXuULJ+AsVXa1x0UmOuDUPmIIkHSATBVxyr2XYdj5rVn128gG+CDvOqC4nlsREc5tbKDb9fvmpWlTM/6WR6icujqx0FUO+SPwfBWAsP6SkYEXBJPvm57pxifZ/l1Ruk4VjdvwS11u4MqbwtIp6FeMpCbIQzhJGR472KiXGjiyB/i2pTnp+J7XDvcNVRzH2Y5jS0f2RU1mP7bg7SbfimIn9F9DrisJaYMd0xWtGeWmi+uD5MqUy0lrgWuBIIIggixBB2K5Wl+0jLDUdLmjxmwBUE6XsE+XoDcX7Qs6xmEfScWVGlrhyP3dNrsU1lGW2mVbwxFCEJgoEIQgAQhCABCEIAEIQgAQhCABCEIAEIQgAQhCABSOS4JlR81XFtMb6Y1HoGyCJnsm2GoiNTvwjl+Y7wYMgRzUlkzfGrS+I3P8BUnLbHIyuG6SRfuFKQpsAYNLdxMajvdx3JufSTCtmHpT+6g8soauw7eitmDo7LltuTPQ1QUIiuGwcEKYw1OE3w7E6op0FgTbNsdMavHBKALlzSnGPPIkAuHNsltCTqKrRdMhM6yhtZhBsY8p6HusUx7zSruo12NqaTbUIDmz1X0Hp3WVe1Xh9xiu1sgWMCSFEHtlkm1b4fgzriDIxRaypTcX03ktuDqY4Bp0vMASZJEcgVCKWZiyWGi50NOx3A53jkolbUcqSwwQhCkqCEIQAIQhAAhCEACEIQAIQhAAhCEACEIQArUJDWtJ//AFHSVPcK0j+LkSq/Xm2qZ0jfmOR9FasieNNMd1n1DxA1aRZsNHyYRH3JVlp2VdysSwRb75qfpVNpg9SudFnfxwTFEyBZOqDLprhnyAnWHqR7itUTBZnkeDdFQpMHddeiaZccnjqablLaknUKhjI5EwEyx2HbUpva4agRcJ28bpriZ0Og3hLkOgfOPFOAFDEOaz8MyPRQtcy4neTPxurNx9VLq9wAYP1VbrmzfT9VrqeYI5mojibQkhCEwQCEIQAIQhAAhCEACEIQAIQhAAhCEACEIQAvjcQajg4mTpaLWAgAR8lP5GLBV2o6Q3awjn15z+isuXv0hvos2p+3Bs0a9bZo3D8taAZg3EqyAiB32hV3hqq2pTA/VWF2GIHP3LmrKO+msD7CS0jcifgpUmHDnKiMDjA4QdxYhSgrjT3haa2scGO5PdyhbE4iHDv9UvRfI2hRVSpqDO5T6jWgmUxS5ETrxH5HLmpB46L2riwvX1gAOU7KzaFpSQjVEJu+CI6ptiMyb4jabTL3SbcgOZXbnpTkn0aYwa7Mf9q2UCmWvbMEnfltZZ1UG3p1n5clr3thaTRpkfmVYrezrFPwrcQ1onw2xTaPO7fvd0R8U+iaUeTFqqpSn6UUVCELUc8EIQgAQhCABCEIAEIQgAQhCABCEIAEIQgB2/ClouDP0KmsC60duai6dUuFzJcLkmTPWVIYcW9yx2ttYZ06YJcxJHKeIXYd8tiOhKv2UcaB0F8aQBMbBZXj8MWgENkJvQoVnfgaT6Jf04tZTwOV8o+lrJsWPzRraorUDqa4ecdCNrJfBcUseSNUGLgrITk+OYNXh1QOoTMYuqHXLgTY9VX/AB3/AKyQ6OtSWJwZ9BMxIdRkOiHWPYrzEZxBg8wDIKqPB3jVaQaWgMiJcTf1Av8ARR3FfD+JZfD1HFt5bJt3E3hZ1KWcdfJtlGCjuxnzjyXrMeLMPhqep9QF35QZPwCpOYceOxDopGB0iPiTyVUy/gvEVyZI95H6lXDJfZaG+atU1mI0WAvzsSZC04i4/dk56nYp/bj89kxw3iabjra7U4gydpJVoY4lhJ57DsoHhv2f0cO/xA95t+EkxCtGMZEQlKDX4H/UTeH2QPEeVtxDBTNwSB3uYMKXzvDuqUqjGnQ1tMhukTeLGBuB0Td7ZcwdXD6pxm2IezB13jyvZRePKdnNaYIPqJVq+W0RY9uGj5eCEBC6h50EIQgAQhCABCEIAEIQgAQhTXDfDzsU+HONKn/9mgvEwYtItbkUAQqWw+Fe+dDHPiJ0tLomYmBbY/Bbjwz7PMuYGud/1NQASXk6NQBkintBnZ07BWrBsN2YamGMAA1QA0xYQOYHJRKSj2XhXKXR83YbJMRUsyk4mSIsCCOoNwO5tv0KtvCvs8dUqH+tcaLAJhrmOebiZiQ0ET3nktc4lJpUXPLvNB2gfRZo7MXPOrXZ1je9rQss72nhGuvSx7ZomV5PldFrRTw1M2gFw1vdG5Jd1XOc+zPDVmmphwcO+JDQZpk+nL3Kg4HNXNrND3eUc1rmE4ipmk2CNgs8bVJtTNjpmop15MVfl7g1zHNgteQQeRFj81K5PlpZDgwknlz90WjuSE6zDFB2Jrkc6h9JU7leKDh6LNubeMnRhUuxz47tGl3kmw8xe4/GwVEzzIWvYazZDmOEx+XnA2kbrQsJhwX6nXjl2VRzXNW0MS6k67XPDj0Ada6s3LKZZxrxgnODqj9MOIJbFx/k07HtZTtGmHPJ35RyDRf5lVjhqo4Q2enw9ewhTONqupEubLieQ59lMH6csmcG5ceUPXZbSc4kCDtbb79E8w+DI2+v63+agMkzsVHGDY2PqPVWLx9McvmmV7XyjPdGcXtYvTYRu4++P0SGNqS2y5/qd53TerWm3VWlJYExg92WIV3w5n/kPqE4zWo04TENdI8jg6LnzAgxy5qPru1Vabd5cLbWXXEbP7FYiQBTIjYTeT/tUg8ZY5wUmos+bQhAQuseZBCEIAEIQgAQhCABL4HBVKzgykxz3Hk0Sf8ASsOF4JrAB2IIoN1EaXXqmI2bsAb3J5G3W5YPMWYeiykyNLRAgAE3klxHrzS52KI2ulyG/s/4So0tOIxZ1P3ZTLXf23Am5OznW9B6wVfn5/g6Qaxob/4taLLJc24rfOlhOnpy7Kwez3J/6xzqtYnS0gQTdzv2CVK6aRphTBvCJ6nxO2tWa1rNFNu4sNZ7xyEK6YLPKdVnl8pH+O0Kv59wrTa3XSGkjoqnUxL6T23PxWWVk93JthXXswSXtCzYhpbO4WTtx7mukGxNwrTxPiDVNzuorh/AN8VusahO31VoNKLchc05SSjwWTIsu/qGtdyPxWicI8LUm+dxc/SbAnyz+qf5Xw9Q8GcMGsdH4dmyfoVN5NhvCpNaRpIufVIrpbszJcd/Bos1EY1NQeJdP3Mg43y2phsXVc5hbTqPLmO/xM332mTsueHMx5ei2upTp1qeiqxtRrhdrgC0z2Kynifg04OuKlGTh3m1yTTd+UnoeRVrqdq3INJqW5KD7/sfY3MxSpOfqEtExzPxWdYWmK7cRUqO/uE29wNgp7iCnIGqLBZtUxbmuOlxAn4oog7E8GjVahU43I1fg52sNl0bF3Mxyurhi2M0U3DY79dx/KxvhXizwCQ8Wi0b/wAKx1eNm1WCm2QXGCRuBaSOhAVnCUMpoatTXbtlGX/BbNMDUwlQ4ijLqWrzjc+qv2V5gK1IOFxEqMyXE4d1AUzGkggyTcd5590nwrhvD10zPkdp9dyD7wQUpelrHktZ6k8+CTrVjI7mEq8w03vC8NPn3/dN8Q7zX2ClCJPwhDCVWjE03PMNaHGTa8W+q94kx76+HrU8IPFqFpgS3btqsSenNQ2bYJ1chrfwgyepHL77JLK9VDGUIMy4tI/4mFap+pR8Ni7Xti5rtLgxfE4d1N7mVGlj2mHNIggjqEmvqPPOHcJi2gYmiKkEkES2o0kRIc0g7RYyJAtYKncQexzDPp/9G99OqNvFdqY64s6Gy2BO07rrYPOYMNQrHn/A2Owge6tQPhs3qMIdTgmAZHI9wCJvCriABCEIAEIQgCw4nPqlVxfUe5x5SdpTHFY5zrTYKP1JfDNkO6gWStiXJoU2+Ae2O5WlcI4t+GpsBBAgG9pKrvs5ydmIxM1ILGCYOxPJbRnOWU6tHygSNlmve70rwbdMtvqfkY4LiFtZpkgco5+9VfijD6mEs/E247hQGMe6lUtuF4/Oy4Qdws8cvsdNoYYmKlMObeN+oTrhwBzuh5KuV8c6lVLmbG5byKl8sxzARVYbTdvQptkHtyJrsTng37hHDltMSY7b9VK5zhHVKTm0yA4i3fsq3w3ndKrQa5pAIGyl8vzLUYcbqYOH01D3C2Fn1HYvBBZFm9R9Twou0w6eR6K4uohzS1wBBEEG4PqmTMvpiu6qAAXtBPKSJE/BPMRV0gFTRW64tSef0V1VsbZp1rH7Mb9sORVMOxtSleg50Hqx3IE/lN4KyhuAJaHEgAmLr6V9oD2HAYoPgjwzv15fNYe3LHOwxbpaTMtIN/TZG5VcRHwpnqVmXLSID/4kOnRUYSORMfM2UzkmW4cN/v1WNcCbA8o29ZBTGm2iymPGp12vn8g0kA3gkiQuszp06zA7DUa1jDnuA0ydhIJE/wCkxqUuG+BMHCt5UefYuD8v8OnNKsKgDdhMR3j9FdeHnkgOdu5kE9dNgSesH5KnZFldWnhHatLT6yT9wrXw1ig4E++O/osOMSOzKLUeSZfUhRmLqi52TitVuTMdlBY3EFzwwbuPwbzKlsQ0TuU0wWk/mJ+AskqGF1V2kCS0l3XYQB8ylaFQNbA5AD3LvIaurxakbO0jkJG/um3uT9PHdYvgzaqW2p/JP0rnqNvgnNM7j3plguZJFr9B1TmndodPf+F1GcQcapt9dlR+K/Zhg8U0eCxuFqD/ACpNAYezqYgfCD3V1+X3zQ33j5qpB8x8V8GYrAOHjNDmEWq09TqU2tqc0QbjcKvL6+exrmlrgHNcCC1w1NIO4INiFlvGfsgbVL62BIpvJk0DApkkj/tu2ZzMG2wEKCDE0JzmGX1aDtFam+m7o9pabEi07iQbhNkAdNCXw7oPuKRC81Kr5GJ4LLwnjSwVA3eQe8LQso4uhuip6SsewmLdTeHN/kKf1uc3XT2PyPRY7qnu3I3UXrZtLBxjUDKjazfNTdZwG4PUKvY0AQ5plpuD1TbF492ksdP7KNoYwt8pu3p09FaFbaK2WpMVxsuPdcYTD1ZljXH0EylMNUGoG7h81rXBeNoBlg0EDnHRTOzYsYCFSsecmfZfmFRj9ILqZ6GQR7lfcn4uZSbDnyTe9yozit7cXiWFrQA2QTsTsTcKocRUi0+W31VVp3NblwWeo2PHZqOV+0QVMUW7MENE81peNxLXUy4EQWk/JfJGCxhY4O3vPdXbM/aVUfgzhmBwc6AXzEMi4HOT1QqpwltXKZaV9NkFJ8SXj3Dj7jZ2Jd4FMnwWWcZ/7jh/6hR/CmaxUFNxkEyAdu4PZVWibG0wPgvWVCDI3THQtuCtOtlCxT/g3nK/Fpt1USHUibMqCCyZlpIN4vfsFB5/mOIrllKo0U2Ehw02Dm8jqP3sqRg+Oa7GlphzTuDztHxhOKvGr6jQ3w2gidPOJjZZpUzSOzDWaRz3PDfjh5/WS6ZpmZqVNFMQ0XHv+9lzgcw0OJYTp2J/xnsqrSbV0m/9x3U3uDYGd7K15fRptpGC7XpaSCLjfl6yk7cvJSy/wO8TjoEzNvgo7Lq5Ly7cn5BQGLzUud4bet+f2VL5WdLJ2HMyh8CYy3MmMXmTvJSp/jedI6DqY6ASVc8DhxTpBgsP25+vMqkcE4Y1qtTEEeW9OkeQAPnd7zA9xWhVCewHITddLS1bY5fbOXrLt88LpDWtWlobeXHTbfnPyUlUsBfko57JqNsLX+KkXOkWN/vvZaWZDwEERHyXY32i3W37psK0RI5xKXa/mQgg7G0LtlT4pJjhPX6Lv5/fJQBFcVcMYfMKQp1wZaZZUbAqUzz0k8jzGxgdAsoz32L4mkzXh6zMSQCXMLTSfyjRLnBx33I5bzbbAfvZeh/dRgjB8jVUmu3pSkwQZVM4RZrcxBSuVZwaVi0Ob02TE0ZNlIYXK+bvgP1VJyjjkvCE0+B5jKIxDS+i023Bsfd1UBUpkbiD3V3wDm0aZ5WhSL30KdMlzGPe4TJbsf8ASTGzb0aZVbuzO8NQcSI3VwweVFrJNRxNpiwA9d0yp4htR50NDWi5I68gP3T7Msz8Ol4Y/E4T0PQfUJ6g5vMuhO5QWESuQURLngjTOlnoDcnuT9FF8QA+YdthEff7qay5hpU2sA1ADYRIsoDNKmrUdoby2WjwJKUhdPZC5Syg+yur5tO4PLqpOpg2F0uIMk2aA247DkO26r7XEGQYKW/qSd+kDsqSjkbCaXZYsPk9MR4hku20naTztv2U27A0qIBptY93NpgutB9OYVEo497dj6dkoMyqTOogkQTO/WVmlRN+TfDWVxX28mpcOUmva/8ACXkMe0uGoGNUgdYhRXHGatpRSpfjIGo9BBG+5kkkTsPVQ9Di9tEHw2angs0k/hAbd0+pUHSNTE1S5xLnOMud/CmNO3srLUb3wTGQ4Y7m9/fdWM031HeBTcJcCXHfw29T35AdUjgsDpaADoMXkebpZvW/zV24cyoNbMaQTN/xPPV37clWGnc5Zl0XnqFCG2PZO8PYNtGm1jRDWtDW9YHXv1Uk9wIhJinbb79Fy98Tz9YgLonNZ7RAkmDsIKdBwgxsmIkm1rbN/lOGk/yUEHr3j+LfFcteBv1G0uXtR55g+6/0XDyBuY9dkAOKR28vL3hLifimocQJuehhLU6gO0W3lQB1qtzkdfuUT3QDt9hdTO0/JAHyVTbKe0sNItZCFlsbRoqSHGGwsG4JUmyqB+yELPly7H4wMc1zcSALxvGwPRRtTFvrO8xgc+keqELXCEUY5WSk8D/BVgJizQPeUllrjXxTCbCZHOANrIQnFGXytU0gTJkXN/1UA/zMqFxJPJCFckq76UzaUyhCEtlWCEIUEAlqNAu+/wBUIQgRPZXlGuCfCAiLm/rCvOWZI7TBrQ1sWptgf8n+5eITEi6J/KMDQafK3U47lxBA577Kz0WRzvueQQhSA4qVIG8fr8rpF1SffyNp+SEIASL9o9e3xS1N+x/3HSEIQB0+tzBHVKucSOvb+F4hQANfG+yX1c5H32lCEECrTJ29Oi9DuZmfS6EK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8922" name="AutoShape 18" descr="data:image/jpeg;base64,/9j/4AAQSkZJRgABAQAAAQABAAD/2wCEAAkGBxQTEhMUExQWFBUXFRsXGBgXGBoXFRgXGhcYGhwdGBgYHiggHRolHBocIjEiJSkrLi4uGh8zODMsNygtLisBCgoKDg0OGxAQGywkICQsLCwsLzQtLCwsLDQsLywsNCwsLCwsLCwsLCwsLCwsLCwsLCwsLCw0LCwsLCwsLCwsLP/AABEIAKgA8AMBIgACEQEDEQH/xAAcAAABBQEBAQAAAAAAAAAAAAAAAwQFBgcCAQj/xAA7EAABAwIEBAMGBQQBBAMAAAABAAIRAyEEBRIxBkFRYRMicQeBkaGx8DJSwdHxFCNC4YIkM3LCFVNi/8QAGgEAAgMBAQAAAAAAAAAAAAAAAAMBAgQFBv/EACkRAAICAQQBAwQCAwAAAAAAAAABAgMRBBIhMUEiUWETMnHRobEUQoH/2gAMAwEAAhEDEQA/AMQQhCkkEIQgAQhCABCEIAEIQgAQpbhnIn4yu2k06Ru95EhjesSJPIDqVqHD3C9DCljmAurNBBqusTP5WSQy1rX7pVlsYdmijTTufHXuULJ+AsVXa1x0UmOuDUPmIIkHSATBVxyr2XYdj5rVn128gG+CDvOqC4nlsREc5tbKDb9fvmpWlTM/6WR6icujqx0FUO+SPwfBWAsP6SkYEXBJPvm57pxifZ/l1Ruk4VjdvwS11u4MqbwtIp6FeMpCbIQzhJGR472KiXGjiyB/i2pTnp+J7XDvcNVRzH2Y5jS0f2RU1mP7bg7SbfimIn9F9DrisJaYMd0xWtGeWmi+uD5MqUy0lrgWuBIIIggixBB2K5Wl+0jLDUdLmjxmwBUE6XsE+XoDcX7Qs6xmEfScWVGlrhyP3dNrsU1lGW2mVbwxFCEJgoEIQgAQhCABCEIAEIQgAQhCABCEIAEIQgAQhCABSOS4JlR81XFtMb6Y1HoGyCJnsm2GoiNTvwjl+Y7wYMgRzUlkzfGrS+I3P8BUnLbHIyuG6SRfuFKQpsAYNLdxMajvdx3JufSTCtmHpT+6g8soauw7eitmDo7LltuTPQ1QUIiuGwcEKYw1OE3w7E6op0FgTbNsdMavHBKALlzSnGPPIkAuHNsltCTqKrRdMhM6yhtZhBsY8p6HusUx7zSruo12NqaTbUIDmz1X0Hp3WVe1Xh9xiu1sgWMCSFEHtlkm1b4fgzriDIxRaypTcX03ktuDqY4Bp0vMASZJEcgVCKWZiyWGi50NOx3A53jkolbUcqSwwQhCkqCEIQAIQhAAhCEACEIQAIQhAAhCEACEIQArUJDWtJ//AFHSVPcK0j+LkSq/Xm2qZ0jfmOR9FasieNNMd1n1DxA1aRZsNHyYRH3JVlp2VdysSwRb75qfpVNpg9SudFnfxwTFEyBZOqDLprhnyAnWHqR7itUTBZnkeDdFQpMHddeiaZccnjqablLaknUKhjI5EwEyx2HbUpva4agRcJ28bpriZ0Og3hLkOgfOPFOAFDEOaz8MyPRQtcy4neTPxurNx9VLq9wAYP1VbrmzfT9VrqeYI5mojibQkhCEwQCEIQAIQhAAhCEACEIQAIQhAAhCEACEIQAvjcQajg4mTpaLWAgAR8lP5GLBV2o6Q3awjn15z+isuXv0hvos2p+3Bs0a9bZo3D8taAZg3EqyAiB32hV3hqq2pTA/VWF2GIHP3LmrKO+msD7CS0jcifgpUmHDnKiMDjA4QdxYhSgrjT3haa2scGO5PdyhbE4iHDv9UvRfI2hRVSpqDO5T6jWgmUxS5ETrxH5HLmpB46L2riwvX1gAOU7KzaFpSQjVEJu+CI6ptiMyb4jabTL3SbcgOZXbnpTkn0aYwa7Mf9q2UCmWvbMEnfltZZ1UG3p1n5clr3thaTRpkfmVYrezrFPwrcQ1onw2xTaPO7fvd0R8U+iaUeTFqqpSn6UUVCELUc8EIQgAQhCABCEIAEIQgAQhCABCEIAEIQgB2/ClouDP0KmsC60duai6dUuFzJcLkmTPWVIYcW9yx2ttYZ06YJcxJHKeIXYd8tiOhKv2UcaB0F8aQBMbBZXj8MWgENkJvQoVnfgaT6Jf04tZTwOV8o+lrJsWPzRraorUDqa4ecdCNrJfBcUseSNUGLgrITk+OYNXh1QOoTMYuqHXLgTY9VX/AB3/AKyQ6OtSWJwZ9BMxIdRkOiHWPYrzEZxBg8wDIKqPB3jVaQaWgMiJcTf1Av8ARR3FfD+JZfD1HFt5bJt3E3hZ1KWcdfJtlGCjuxnzjyXrMeLMPhqep9QF35QZPwCpOYceOxDopGB0iPiTyVUy/gvEVyZI95H6lXDJfZaG+atU1mI0WAvzsSZC04i4/dk56nYp/bj89kxw3iabjra7U4gydpJVoY4lhJ57DsoHhv2f0cO/xA95t+EkxCtGMZEQlKDX4H/UTeH2QPEeVtxDBTNwSB3uYMKXzvDuqUqjGnQ1tMhukTeLGBuB0Td7ZcwdXD6pxm2IezB13jyvZRePKdnNaYIPqJVq+W0RY9uGj5eCEBC6h50EIQgAQhCABCEIAEIQgAQhTXDfDzsU+HONKn/9mgvEwYtItbkUAQqWw+Fe+dDHPiJ0tLomYmBbY/Bbjwz7PMuYGud/1NQASXk6NQBkintBnZ07BWrBsN2YamGMAA1QA0xYQOYHJRKSj2XhXKXR83YbJMRUsyk4mSIsCCOoNwO5tv0KtvCvs8dUqH+tcaLAJhrmOebiZiQ0ET3nktc4lJpUXPLvNB2gfRZo7MXPOrXZ1je9rQss72nhGuvSx7ZomV5PldFrRTw1M2gFw1vdG5Jd1XOc+zPDVmmphwcO+JDQZpk+nL3Kg4HNXNrND3eUc1rmE4ipmk2CNgs8bVJtTNjpmop15MVfl7g1zHNgteQQeRFj81K5PlpZDgwknlz90WjuSE6zDFB2Jrkc6h9JU7leKDh6LNubeMnRhUuxz47tGl3kmw8xe4/GwVEzzIWvYazZDmOEx+XnA2kbrQsJhwX6nXjl2VRzXNW0MS6k67XPDj0Ada6s3LKZZxrxgnODqj9MOIJbFx/k07HtZTtGmHPJ35RyDRf5lVjhqo4Q2enw9ewhTONqupEubLieQ59lMH6csmcG5ceUPXZbSc4kCDtbb79E8w+DI2+v63+agMkzsVHGDY2PqPVWLx9McvmmV7XyjPdGcXtYvTYRu4++P0SGNqS2y5/qd53TerWm3VWlJYExg92WIV3w5n/kPqE4zWo04TENdI8jg6LnzAgxy5qPru1Vabd5cLbWXXEbP7FYiQBTIjYTeT/tUg8ZY5wUmos+bQhAQuseZBCEIAEIQgAQhCABL4HBVKzgykxz3Hk0Sf8ASsOF4JrAB2IIoN1EaXXqmI2bsAb3J5G3W5YPMWYeiykyNLRAgAE3klxHrzS52KI2ulyG/s/4So0tOIxZ1P3ZTLXf23Am5OznW9B6wVfn5/g6Qaxob/4taLLJc24rfOlhOnpy7Kwez3J/6xzqtYnS0gQTdzv2CVK6aRphTBvCJ6nxO2tWa1rNFNu4sNZ7xyEK6YLPKdVnl8pH+O0Kv59wrTa3XSGkjoqnUxL6T23PxWWVk93JthXXswSXtCzYhpbO4WTtx7mukGxNwrTxPiDVNzuorh/AN8VusahO31VoNKLchc05SSjwWTIsu/qGtdyPxWicI8LUm+dxc/SbAnyz+qf5Xw9Q8GcMGsdH4dmyfoVN5NhvCpNaRpIufVIrpbszJcd/Bos1EY1NQeJdP3Mg43y2phsXVc5hbTqPLmO/xM332mTsueHMx5ei2upTp1qeiqxtRrhdrgC0z2Kynifg04OuKlGTh3m1yTTd+UnoeRVrqdq3INJqW5KD7/sfY3MxSpOfqEtExzPxWdYWmK7cRUqO/uE29wNgp7iCnIGqLBZtUxbmuOlxAn4oog7E8GjVahU43I1fg52sNl0bF3Mxyurhi2M0U3DY79dx/KxvhXizwCQ8Wi0b/wAKx1eNm1WCm2QXGCRuBaSOhAVnCUMpoatTXbtlGX/BbNMDUwlQ4ijLqWrzjc+qv2V5gK1IOFxEqMyXE4d1AUzGkggyTcd5590nwrhvD10zPkdp9dyD7wQUpelrHktZ6k8+CTrVjI7mEq8w03vC8NPn3/dN8Q7zX2ClCJPwhDCVWjE03PMNaHGTa8W+q94kx76+HrU8IPFqFpgS3btqsSenNQ2bYJ1chrfwgyepHL77JLK9VDGUIMy4tI/4mFap+pR8Ni7Xti5rtLgxfE4d1N7mVGlj2mHNIggjqEmvqPPOHcJi2gYmiKkEkES2o0kRIc0g7RYyJAtYKncQexzDPp/9G99OqNvFdqY64s6Gy2BO07rrYPOYMNQrHn/A2Owge6tQPhs3qMIdTgmAZHI9wCJvCriABCEIAEIQgCw4nPqlVxfUe5x5SdpTHFY5zrTYKP1JfDNkO6gWStiXJoU2+Ae2O5WlcI4t+GpsBBAgG9pKrvs5ydmIxM1ILGCYOxPJbRnOWU6tHygSNlmve70rwbdMtvqfkY4LiFtZpkgco5+9VfijD6mEs/E247hQGMe6lUtuF4/Oy4Qdws8cvsdNoYYmKlMObeN+oTrhwBzuh5KuV8c6lVLmbG5byKl8sxzARVYbTdvQptkHtyJrsTng37hHDltMSY7b9VK5zhHVKTm0yA4i3fsq3w3ndKrQa5pAIGyl8vzLUYcbqYOH01D3C2Fn1HYvBBZFm9R9Twou0w6eR6K4uohzS1wBBEEG4PqmTMvpiu6qAAXtBPKSJE/BPMRV0gFTRW64tSef0V1VsbZp1rH7Mb9sORVMOxtSleg50Hqx3IE/lN4KyhuAJaHEgAmLr6V9oD2HAYoPgjwzv15fNYe3LHOwxbpaTMtIN/TZG5VcRHwpnqVmXLSID/4kOnRUYSORMfM2UzkmW4cN/v1WNcCbA8o29ZBTGm2iymPGp12vn8g0kA3gkiQuszp06zA7DUa1jDnuA0ydhIJE/wCkxqUuG+BMHCt5UefYuD8v8OnNKsKgDdhMR3j9FdeHnkgOdu5kE9dNgSesH5KnZFldWnhHatLT6yT9wrXw1ig4E++O/osOMSOzKLUeSZfUhRmLqi52TitVuTMdlBY3EFzwwbuPwbzKlsQ0TuU0wWk/mJ+AskqGF1V2kCS0l3XYQB8ylaFQNbA5AD3LvIaurxakbO0jkJG/um3uT9PHdYvgzaqW2p/JP0rnqNvgnNM7j3plguZJFr9B1TmndodPf+F1GcQcapt9dlR+K/Zhg8U0eCxuFqD/ACpNAYezqYgfCD3V1+X3zQ33j5qpB8x8V8GYrAOHjNDmEWq09TqU2tqc0QbjcKvL6+exrmlrgHNcCC1w1NIO4INiFlvGfsgbVL62BIpvJk0DApkkj/tu2ZzMG2wEKCDE0JzmGX1aDtFam+m7o9pabEi07iQbhNkAdNCXw7oPuKRC81Kr5GJ4LLwnjSwVA3eQe8LQso4uhuip6SsewmLdTeHN/kKf1uc3XT2PyPRY7qnu3I3UXrZtLBxjUDKjazfNTdZwG4PUKvY0AQ5plpuD1TbF492ksdP7KNoYwt8pu3p09FaFbaK2WpMVxsuPdcYTD1ZljXH0EylMNUGoG7h81rXBeNoBlg0EDnHRTOzYsYCFSsecmfZfmFRj9ILqZ6GQR7lfcn4uZSbDnyTe9yozit7cXiWFrQA2QTsTsTcKocRUi0+W31VVp3NblwWeo2PHZqOV+0QVMUW7MENE81peNxLXUy4EQWk/JfJGCxhY4O3vPdXbM/aVUfgzhmBwc6AXzEMi4HOT1QqpwltXKZaV9NkFJ8SXj3Dj7jZ2Jd4FMnwWWcZ/7jh/6hR/CmaxUFNxkEyAdu4PZVWibG0wPgvWVCDI3THQtuCtOtlCxT/g3nK/Fpt1USHUibMqCCyZlpIN4vfsFB5/mOIrllKo0U2Ehw02Dm8jqP3sqRg+Oa7GlphzTuDztHxhOKvGr6jQ3w2gidPOJjZZpUzSOzDWaRz3PDfjh5/WS6ZpmZqVNFMQ0XHv+9lzgcw0OJYTp2J/xnsqrSbV0m/9x3U3uDYGd7K15fRptpGC7XpaSCLjfl6yk7cvJSy/wO8TjoEzNvgo7Lq5Ly7cn5BQGLzUud4bet+f2VL5WdLJ2HMyh8CYy3MmMXmTvJSp/jedI6DqY6ASVc8DhxTpBgsP25+vMqkcE4Y1qtTEEeW9OkeQAPnd7zA9xWhVCewHITddLS1bY5fbOXrLt88LpDWtWlobeXHTbfnPyUlUsBfko57JqNsLX+KkXOkWN/vvZaWZDwEERHyXY32i3W37psK0RI5xKXa/mQgg7G0LtlT4pJjhPX6Lv5/fJQBFcVcMYfMKQp1wZaZZUbAqUzz0k8jzGxgdAsoz32L4mkzXh6zMSQCXMLTSfyjRLnBx33I5bzbbAfvZeh/dRgjB8jVUmu3pSkwQZVM4RZrcxBSuVZwaVi0Ob02TE0ZNlIYXK+bvgP1VJyjjkvCE0+B5jKIxDS+i023Bsfd1UBUpkbiD3V3wDm0aZ5WhSL30KdMlzGPe4TJbsf8ASTGzb0aZVbuzO8NQcSI3VwweVFrJNRxNpiwA9d0yp4htR50NDWi5I68gP3T7Msz8Ol4Y/E4T0PQfUJ6g5vMuhO5QWESuQURLngjTOlnoDcnuT9FF8QA+YdthEff7qay5hpU2sA1ADYRIsoDNKmrUdoby2WjwJKUhdPZC5Syg+yur5tO4PLqpOpg2F0uIMk2aA247DkO26r7XEGQYKW/qSd+kDsqSjkbCaXZYsPk9MR4hku20naTztv2U27A0qIBptY93NpgutB9OYVEo497dj6dkoMyqTOogkQTO/WVmlRN+TfDWVxX28mpcOUmva/8ACXkMe0uGoGNUgdYhRXHGatpRSpfjIGo9BBG+5kkkTsPVQ9Di9tEHw2angs0k/hAbd0+pUHSNTE1S5xLnOMud/CmNO3srLUb3wTGQ4Y7m9/fdWM031HeBTcJcCXHfw29T35AdUjgsDpaADoMXkebpZvW/zV24cyoNbMaQTN/xPPV37clWGnc5Zl0XnqFCG2PZO8PYNtGm1jRDWtDW9YHXv1Uk9wIhJinbb79Fy98Tz9YgLonNZ7RAkmDsIKdBwgxsmIkm1rbN/lOGk/yUEHr3j+LfFcteBv1G0uXtR55g+6/0XDyBuY9dkAOKR28vL3hLifimocQJuehhLU6gO0W3lQB1qtzkdfuUT3QDt9hdTO0/JAHyVTbKe0sNItZCFlsbRoqSHGGwsG4JUmyqB+yELPly7H4wMc1zcSALxvGwPRRtTFvrO8xgc+keqELXCEUY5WSk8D/BVgJizQPeUllrjXxTCbCZHOANrIQnFGXytU0gTJkXN/1UA/zMqFxJPJCFckq76UzaUyhCEtlWCEIUEAlqNAu+/wBUIQgRPZXlGuCfCAiLm/rCvOWZI7TBrQ1sWptgf8n+5eITEi6J/KMDQafK3U47lxBA577Kz0WRzvueQQhSA4qVIG8fr8rpF1SffyNp+SEIASL9o9e3xS1N+x/3HSEIQB0+tzBHVKucSOvb+F4hQANfG+yX1c5H32lCEECrTJ29Oi9DuZmfS6EK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8923" name="AutoShape 20" descr="data:image/jpeg;base64,/9j/4AAQSkZJRgABAQAAAQABAAD/2wCEAAkGBxQSEhUUExQVFBUVGBUXFhgXFhYXFxUXFRQXFxUVFhgYHCggGBolHBQYITEhJSorLi4uGB8zODMsNygtLisBCgoKDg0OGhAQGiwmHSQsLSwsLCwsLCwsLCwsLCwsLCwsLCwsLCwsLCwsLCwsLCwsLCwsLCw0LCwsLCwsLCwsLP/AABEIAK4BIgMBIgACEQEDEQH/xAAcAAABBAMBAAAAAAAAAAAAAAAAAQQFBgIDBwj/xAA9EAABAwIEAwUGBAYABwEAAAABAAIRAyEEBRIxBkFREyJhcYEHMlKRobHB0eHwFCNCYnLxJDOCkrLC0hb/xAAaAQEAAwEBAQAAAAAAAAAAAAAAAQIDBAUG/8QAJREBAQACAgICAQQDAAAAAAAAAAECEQMhEjEEQVETImFxBTLB/9oADAMBAAIRAxEAPwDiISpAlVVQkSoQCEIQCEIQCEIQCEIQCVCksoyk1zvAHhv5HZRllMZupxxuV1EatjaDjJDSQLmxsOquWGyBrWtIaO0pu1Q67ajCO80nqIkeansvwzANEDTEtmDLXe8D15fVY3nn02nBl9uXU6RdsJgE+gEk/IJ9g8oqPJBaW2kE/wBwlpPgVcaXD7aNdpkaKpgWsDNvK42UjgWU6YLHNsJEE3F9gfCNlGXPPpM4L9ub4rBFr9LQTOwjveLSBzBBTUtXTcTRw9Ug6LgbiJEbQRsRyIPToobMOG6by4sfqcbxERA8TeTH1VpzT7VvDkpUIUjmeWupES0gEf72UdC1l33GVxs6oQhClAQhCASJUIEQhCAQhCAQhCAQhCAQhCBAlSBKgRKhCAQhCAQhCAQhCAQhKg2YdmpwBmPDdXfLKQY0aSPKInxB6qn5Y2Xi0+SslWsNMH9/KVy/I3dR1/Gn2kMTj9JsfL7EFaKGOOqxt08Dy/fRRuHLnGB3pt6qRbl7mbjdc91j1fbsmNvaTOMHZOE7nrt4+HQ/ossVVaavxCowxNodF7jnP4pjRp2M8wZ8xsfHcgpg+vpAHwn6EyD6fiox7VyxYYvEmk46Cd4HLeSPpCcYTGEkkncFQmNqkueeu3l+5HqtFPFkfv7Lo/T3ix89Zdr7QwbMRSvyDrHlAkm/n+5VczvhsNa51MElsSLWBO5Bi0TcTtyW/JsU6D47A+P+lJZfidTnlxvsJHODJ8uX7tTHK41OeEyjn9agWktIuN/Ra3MhXXFZTTqnU31A2nfl+7Kv5lgizkPrM/JdOPLMnLlxXFEoSubCRasQhCEAkSoQIhCEAhCEAhCEAhCECBKkCVAIQhAIQhAIQhAJUiVAIQlpi4QiwcP5dPedadvLqp6vQAADRHnMn5pth67WETBsAOm3LwViyumKhB/QLy+XO27r1+LjkkkbeH8isHv35KYxOUNcE9YNgNk4prjttu3oTHU0pmOyRwkt2/Hr5qv4jAOm4K62KQO7QmuPy2md2gHqAFrjnlFLhjXKX5YdyJHgmTsr0mS0n7LptTLmck2r4JgBkK0+TYi/Hxy9xSsLRJ7oIEXIFgPGdyVrxLH0wXA6SYNzv5g+qsBwTQ8RtMpjxCwaPGYEdF0ceUvbk5eOy6R+R48l41EET3oO97wrRneX6GdqwCoyJPxN6iBuPJUGlR0PBGx+i6dwVjm1B2Tjfx8RseoKtnqXcY6utVyrOnsc7uMLY36H8efP/UUr37RaFOm/SG3kw4AWg+7YwfPkqKV24XeLgzmqRCEKygQhCAQhCBEJUIEQhCAQhCBAlSBKgEIQgEJUIESoQgEIQgEBCAhErRxJc5vkPmuj8NEaQuYYMHfp+f6rpvB7CWSV53zJqPW+FblVopra035rHUAJNginoddrmlec9WWQ/oOMfmE3xLxNyB5Ssm0o/pPmHLBxkbuHK/6rT6U62jsRUb1n0Ki8VXb8X3Uri7Ddx8BCjsQx8bBv+TvwCpptNaQWNxA3BUTizqaSTKn8VRdFnEx0b+JKgc1a4NgmfRb8V7c3LIY2IUjwzjgzEsd6G8bfoVX6+IgLXl2YaHkm4vPkQu6cdseby8k2c8Y4tz8RU5NLpAHuyBBMcj+ar63Yqrqe50zJN/stK68ZqPOyu6EIQpVCEIQCEQiEAhEJYRBEiWEIkiVCEGLUqGhZhqDGEulbW006w2Cc+dLS6BJgbDqpRsyDEvZq+cKezuvjAH/8th2cd3XvAVtxvsiFFzntcatMAENdZ0jcO0iPJEbcW7NIWLp+M9m7u0eWkNpCmH/4lxgMki8QqdXyJ+ssYA8gkd2TMeiaV80BpSQp7G5R2bBrBpvG4JknxPw+SiqtGCYMgc9voi0ylNoQAtuhJpULRI5bhzoL+Qe1vqWk/gum8JCKDfX7qm8MUw/C4hn9THMq+gBaft9VduGGzRb6wvL+Xlvr+XufCwkxln3P+pSvR7Tu8k2r5U9gmm6/Q/mt2KxJpiQosY3E1NTmgAAgEwTcmA2xu4yLCVzce71HVnMdbypzhs5rg6XNA9NvVSuX4sVGGbEHaVURmlWZc0FswYmQRyIOymsurNIlu55K2fV7Rh3OqnWUmm55XVezrOmU5ACTM8x7Id6QqRj8xNRx0ifD8Sp48LlfRnfGe2eZ57VfIbt4SFFPNWLm3ROMPiSJOgEDfw6LDF4guhdmOPjdSOTrKW+SOrMJBss8NgXdnUcIlrNRBMS02OkR3iN46KcwdEOoVJHeAn5Jjq0NPgDP/aR+K1mbn/R88u/xVbhELPSlDV0vNa4RC3CkeilMBw/XrGGUybSiLUNpS6VMuyGs12lzCD5dP9J7i+F6rKYqBjiw3mCIkwJEfZSjyitBizbRMxCsWEyN7XAvbsRqaRu081Zcs4eIxLddPTTLbloMADbV4/MKFbn+HOv4c7+ikTw9iOz7XsanZxOrTaOvkuwUvZ3h3vDm6gyQ6DedO4mLgroNTKGVaPZm7dOn0IhT69m7Xkp1Jay1dE9onBgwLwWXY4kCeXMfvwVEq0oRMprCRbdKVE7a6bU6pUSdgs8lwnbVadOQ3W9rJOw1OAk/NemuG/Z9hMG1oa3tKgg63gEzBBLbWHgot0nuvO2GymqKjQaVQkw4N0GXN3kCLiOa7/kXCtMYPs3/ANQABsHARI1EXt0lW1mWsEWBiwt7oiIHSyWvQa1sAb7+Sr5bR437GAwbGNGn59U5rU9QhNjjmNsOUbclrdmjBvb5KuqvuemTsGy5LRBEG3JVzFZJSY4FjA1uouMC7jESSLqUzDN6TY/mMgkAd4QSbAKqZ1xgzDVHB7mERI0nVb/avNs7o2zPg6liXl8CI3iwMyfM7JrieBKWloLG2Mud+HitOL9o+GFAlrofEgDmTysNlz3NeP8AEvsx5AmfHyhW2r4rXnPCGDNWaldtO0aAWtFuarua4TKqWz31TtFN0kHqZKpuPzB9ZxfUcXE9eXkOSbalC8xXvhnF4Z1d1Gix9MVmubqc6SbSGxteFaeHTFIDoSPquR4LEupva9phzSHA+IuF2HLnhw7RsaaobUEciW94fMH5rzfm46sr2f8AH5ft8fwmDRBFwo/GUR2ZpmQCQ4FpgggyCPkpWlsh+HlceNs7j0ssZZq+lQwuFa0aAHOvJm0xNvqVZcuwwbB0gGB+z1W4YZjb81nTclytvaZjJNT0o/H7HPqi9j94TbJMEwMMj3muaeolSfGgHdjqmuQM7Rp8DC2mdmDK8WNyRGLw7Wue5z3vLpk8zJvJ9FG0KOokxaVcMTlIPvEpscqtDRYK+PNcv7Vy4ccJ1NRXe2LGuHxD9EvbYYNHbCodRIcGkbCbDnyCksRgdVSnTAvMH1O6qeeYjXWf0DnAehj8Pouvim68znz1Lq+1syqjlJ94vuL9oS3T4AyJU3g8pymo9vZubqiQ3VMjqQTC5RqTnA5g+i7VTdpd1XU82x3zC5Rgi6NLSQIm0ARzUxl2XUKF6cCdh8S4Nl3FeIbIB1aveF9he0bKx8N8U1jUbrswGSZt4XKlS9OtfwFOrJLe942Ntk/y/LdLBTPeEzBAjeenJVP/APX0GPBdUaGtAmDrLiTFg3ZXnBZlTcxr2Ed6wuJlRekzVbH5TTeBLGyOcBa25XpkNA/PzUjRqAmFvJWflY0mMqu1ckE6iXAdAfqprA4YMYGjYbLXitRLQNunMn8gonO+KaODdFeo1oIcQNydIkjzupttRNSpPMMppVhFVgeDyIXm32k5VTw2MqU6XubjwnkumcRe2Kg1hbh2ue4t94y0AnexF1xDOMzdXqOqPMlxU47MtfRiSlWqUKyNHWTYoUqtN5GoMe1xHUB0wvSOS8UNqBlbWwscRAa7vAH+kiV5gaVvp4gjYkeqWFnb2CM4pktAcJfcNJvHWOiM0BeyGuLSeYMGF5KwmbVabw9r3Bw2Mzbpfkuh5H7WTSoltdjqtQTBBAa6dtXRRMS2uh4jGUabyxlUNfckl4na+9lzjOeJ6r6lWm+o2OTwQ3ujaLmbqi4/NO27So55FR9TUGgWg7mfCwUdXxLnGSSVZXxtSOPzao4wXQJBsTBcP6/NNq+ZPcNLnEgbTc+N0zLreN7rFFtRmXLGUiFCwlKCkQg2NK6H7O8U5zHsJJDI0joHTMeq50FcvZ3XirUHVg+jv1XN8rHfHXZ8PLXLHV8LsE8YovA17J6Kq8qPcvo3x7OfTom+BzBjjcFsdengRZPn1AQmNek0Nd5cglmk45yzVVrinM6dMh0zJmPJNeFs11PfDIa69uRWOb8PNID9TjO0/OE7y6i2k2BZaXx8OvanlfP+EljHiFENxpDomyyxeL3lV/F4qDIUcWN2nmsuKZ4iqdmx9Rhv2Yg+PL7rmb3K2Z/jyaLh10j6z+CqBXq8PrbwfkdWQSiUiFs5mTXJ0Mcez0G4mQST3etufqmaERo+wmPcwgzMcjcLoWTe0GalGmWhtMTMANl7hA/6brl8rIOUouL0bw7x5RY9lGs4B73EAzI/tBP9I8VJZ57Q8JRBHagkEghveMjpC8wiosu1VfE7djw3tXa176j9Z7oY1giSZku1GwH5BUPjDib+LfYktDnFsiCA4CQfX7KrGosSVOjTa6qtZcsJQiSyhIlRLFqVI1KpCyiUiECpEIQKkQhQFQkSoBCEIAKf4PxGnEAfE1zfWxH2ULQoOeYY0uPgJUrl2WVGva5w0aSCLiZBttsqcklxsrTiy8c5XUcvxnIqTNe0qs0+8A5tj+7JzSzDk6xHVeLcbK+gxzliXq4x490A/wCRj02TerjcRtoZ8x+Kj6uaRteN1oGOruHdouI6mGj0kqZLfpf9sGPx2Idfs2ta02kjyFt0wOIqQNWkHkAZ9SlxtfEEXpAeRH5qK/iHc2kRutPHr0jeJ9jq3dVcxNfvD5p3mWOsoEvLnLp4OP7rj+TzSfth5mdSaIPxVB8mtd+ahVbjlra1FzDLKjCCCZFnMBEj4SCDPiqvicK+mYe0t8xb57Ls45qPK5st5NKEIV2QQhCAQhIpAhCEAhCEAhCFAEIQpGLVksWrJAIQhQBCEIBCEqBEqAFK4bJHETUOjoN3H/59VFsnsk2jaNEvMNBJ8FOZdkjbGp3j8I931PP0T2hRDG6WiB9/M80PfCyvJb6aTD8nhDfdaAAOQs0dBZa3bgJcM2G+d/mlAustr6dDyLKP4nAB7B/NpOeI+Ns6tPmNVvkoWtSa/cQ4b8lZfZLjbVqR/te36td/6qe4k4TbXJqUiGVefwv8T0PiseTj33Pbq4efx/bl6UHCUWMuPe6lNMbmx1FoMnp+crdnOW1qBiqxzfGJafIixVfaWtm8k+iw/T/Lux5JfTfi8W4uA/0TG6jM4oua0ybugfmtj8S1txv1N1D5hiS83K14+O3JTl5NY0xxr5MAyApLhHK+3xDGu92QXeP9vqmFPDk7BT2Rf8O8VDs2XfISu6WTp5ee7unlXHirjMW7+kvDR0hjRTH/AIqDxdYuc6mHaajZ0EH3gLljhztMLVw88lzidzv5/sprnTiK5I3Gk/L/AEr/AGwOcPlYq+8OzPxMhzD5tBkeib5hkNWkNRAez42d4eo3b6hasDjHMdI6zH5dFc8ozRrxex5qLlYnTnqF0LMuHqNe7Ypv+Jo7p/ybt8lUsz4fr0LuZqb8bO831i7fVWmUqtiKSJYQpCISpCgEIQpAhCFAEIQpGLVksWrJAIQhQBCE9wWWvqX91vU8/Ic0t0aMgFJYfJqhgu7g8fePk384UrgsA2ncXd8R39Oid7rLLl/C8w/JvhcIyn7rb/Ebu+fL0TgBL0SFYW2tJNNdVy1sElJVddb8I1W9QOCEoCJQVRZOcLZqcLiGVeQs8dWOs78/Rdxo1Q4BzTIIBBHMESCvO1N0K45HxnWZhxhaY1V5003H3WMPM9SNgPJWiq/cT8Q4fDtLKn8x7gSKTYLiI3dNgPNc9/gcNiRUqVKQouY4hzKb9fi0gMF5F7W8k8Z7P6zv5j681HSXFw1Eudu6/P8AJMqmWmjLGae3tTqM7sOYzvOqQ42sA6SQL7KuXTXj/tUc0w1BryGMqG2oa9Xuie8GsBtbclZZbh8M/SCBTc4Atn3TOwk7HzUljKDWuIqt7R5LjTLWsqRSaDLDGkAi5sL3VWy/DnEVwG+7yFu63kP0VsLckck0tFbKWs5BN85wwbh3HwA9SYVlpZRLdMk6QNzsoDjd2kMojkNTvWzfxPqFeRlVQyV0OKbZw/VWPgAP381lhX6XFaJ1OLupWrMlJl0+w7i0yFoLYIPp8090Ktq6Zy/MpEFSVPGkbEqqCxsn1DEqqEjjcrw+Iu5vZv8AjYACfMbO+6q+acO1aMuA7RnxNG3+Td2/bxVhp108w+MI2KtMrEWOdJFfcwySjiLj+VUPNoGlx/ub+IhVLNcoqYc98WOzhdrvI/gVpMpVNI9CEKwEIQoAhCEGLVksWrJSBCEASglspyrWO0f7vIfFHXwU2AlZThukbAR8krHSAVyZZWtpNEAQlKwJUJZErW9yVaarlMg1zJUhREBMaQUgNkyIylKsEpMBUSzlbcsxHZ16b+h+hTaVi/ZWiK9AZfX10weoVI4rpObiqj2n+a5jDRaNBLpaKdQaSJdZrtzZTfA2LNTCsJ3hV7jCqRjH1B71Ck0t20mfe1CJMioeajP0vx/7KfxHX7Nx7YEiAKWtrLW/mDTSMAyRutfA9MdsIFpgeXJRvFFcuq6TphoY4BrS0A1BJ/qMxturdwTl4bodzMn7K2E1DO7tWvDUgKlUGw0h3la5+i5XneKNWo95M6iSPIbD5BdI4xrmiyoW7vp6PLUQCfkSuV1irMkPiGooMTiu1LQYr76QKlKWnyTjDmWg9QD9FlFlqy82c34XH63Vb6S3PasAYW+FqeFETWxlX5rbTr8kyKTtSrKpelXT2niQ5pa4BzTuDcFV59UwssPXMgJpFM89ybs/5lP/AJZOxMubO3mFCq2YytrBadiD9lUlrjdxSlQhCsBCE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And of course…</a:t>
            </a:r>
          </a:p>
        </p:txBody>
      </p:sp>
      <p:sp>
        <p:nvSpPr>
          <p:cNvPr id="4096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smtClean="0"/>
              <a:t>Some breeders are not very happy</a:t>
            </a:r>
          </a:p>
        </p:txBody>
      </p:sp>
      <p:sp>
        <p:nvSpPr>
          <p:cNvPr id="40963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cs-CZ" smtClean="0">
                <a:cs typeface="Arial" charset="0"/>
              </a:rPr>
              <a:t>THE </a:t>
            </a:r>
            <a:r>
              <a:rPr lang="en-GB" smtClean="0">
                <a:cs typeface="Arial" charset="0"/>
              </a:rPr>
              <a:t>AGENCY FOR NATURE CONSERVATION AND LANDSCAPE PROTECTION OF THE CZECH REPUBLIC</a:t>
            </a:r>
          </a:p>
        </p:txBody>
      </p:sp>
      <p:pic>
        <p:nvPicPr>
          <p:cNvPr id="5" name="Picture 10" descr="https://encrypted-tbn2.gstatic.com/images?q=tbn:ANd9GcToayw94FnsksBQUbrr0TkJqVY80PhsNcy8LnEyL4kJijBChkLoP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2133600"/>
            <a:ext cx="3082925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https://encrypted-tbn1.gstatic.com/images?q=tbn:ANd9GcSv-2BBthFReaWAj0spsUrsQGsLU3qCkI8iI8Uw82QlofaZSH4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2133600"/>
            <a:ext cx="3024187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 7" descr="index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3213" y="4365625"/>
            <a:ext cx="3097212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cs-CZ" smtClean="0">
                <a:cs typeface="Arial" charset="0"/>
              </a:rPr>
              <a:t>THE </a:t>
            </a:r>
            <a:r>
              <a:rPr lang="en-GB" smtClean="0">
                <a:cs typeface="Arial" charset="0"/>
              </a:rPr>
              <a:t>AGENCY FOR NATURE CONSERVATION AND LANDSCAPE PROTECTION OF THE CZECH REPUBLIC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b="1" smtClean="0">
                <a:solidFill>
                  <a:srgbClr val="FFFFFF"/>
                </a:solidFill>
              </a:rPr>
              <a:t>Why DNA testing? Czech Republic is a breeding world power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Breeding of animals is widespread hobby in the Czech Republic</a:t>
            </a:r>
          </a:p>
          <a:p>
            <a:pPr eaLnBrk="1" hangingPunct="1"/>
            <a:r>
              <a:rPr lang="cs-CZ" smtClean="0"/>
              <a:t>Historical reasons: popular free time activity during comunistic period (mainly in 1970 – 1989). Possibility how to escape from reality</a:t>
            </a:r>
          </a:p>
          <a:p>
            <a:pPr eaLnBrk="1" hangingPunct="1"/>
            <a:r>
              <a:rPr lang="cs-CZ" smtClean="0"/>
              <a:t>Currently: </a:t>
            </a:r>
          </a:p>
          <a:p>
            <a:pPr eaLnBrk="1" hangingPunct="1">
              <a:buFontTx/>
              <a:buChar char="•"/>
            </a:pPr>
            <a:r>
              <a:rPr lang="cs-CZ" smtClean="0"/>
              <a:t> Breeding as a hobby (expensive)</a:t>
            </a:r>
          </a:p>
          <a:p>
            <a:pPr eaLnBrk="1" hangingPunct="1">
              <a:buFontTx/>
              <a:buChar char="•"/>
            </a:pPr>
            <a:r>
              <a:rPr lang="cs-CZ" smtClean="0"/>
              <a:t> Breeding for trade – EU market is open</a:t>
            </a:r>
          </a:p>
          <a:p>
            <a:pPr eaLnBrk="1" hangingPunct="1"/>
            <a:r>
              <a:rPr lang="cs-CZ" smtClean="0"/>
              <a:t>Most often: combination of both</a:t>
            </a:r>
          </a:p>
        </p:txBody>
      </p:sp>
      <p:pic>
        <p:nvPicPr>
          <p:cNvPr id="17412" name="Picture 4" descr="DSCN72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1138" y="3573463"/>
            <a:ext cx="3852862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DSC_015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652963"/>
            <a:ext cx="2736850" cy="183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DSC_0016 soko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9475" y="4508500"/>
            <a:ext cx="1316038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cs-CZ" smtClean="0">
                <a:cs typeface="Arial" charset="0"/>
              </a:rPr>
              <a:t>THE </a:t>
            </a:r>
            <a:r>
              <a:rPr lang="en-GB" smtClean="0">
                <a:cs typeface="Arial" charset="0"/>
              </a:rPr>
              <a:t>AGENCY FOR NATURE CONSERVATION AND LANDSCAPE PROTECTION OF THE CZECH REPUBLIC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smtClean="0"/>
              <a:t>Thank you for your attention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endParaRPr lang="en-GB" sz="2000" smtClean="0"/>
          </a:p>
          <a:p>
            <a:pPr algn="ctr" eaLnBrk="1" hangingPunct="1"/>
            <a:endParaRPr lang="en-GB" smtClean="0"/>
          </a:p>
          <a:p>
            <a:pPr algn="ctr" eaLnBrk="1" hangingPunct="1"/>
            <a:endParaRPr lang="en-GB" smtClean="0"/>
          </a:p>
        </p:txBody>
      </p:sp>
      <p:pic>
        <p:nvPicPr>
          <p:cNvPr id="41988" name="Picture 4" descr="DSC_005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268413"/>
            <a:ext cx="7777162" cy="520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TextovéPole 1"/>
          <p:cNvSpPr txBox="1">
            <a:spLocks noChangeArrowheads="1"/>
          </p:cNvSpPr>
          <p:nvPr/>
        </p:nvSpPr>
        <p:spPr bwMode="auto">
          <a:xfrm>
            <a:off x="1006475" y="5283200"/>
            <a:ext cx="551021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800" b="1">
                <a:solidFill>
                  <a:schemeClr val="bg1"/>
                </a:solidFill>
                <a:hlinkClick r:id="rId3"/>
              </a:rPr>
              <a:t>www.nature.cz</a:t>
            </a:r>
            <a:endParaRPr lang="cs-CZ" sz="2800" b="1">
              <a:solidFill>
                <a:schemeClr val="bg1"/>
              </a:solidFill>
            </a:endParaRPr>
          </a:p>
          <a:p>
            <a:r>
              <a:rPr lang="cs-CZ" sz="2800" b="1">
                <a:solidFill>
                  <a:schemeClr val="bg1"/>
                </a:solidFill>
              </a:rPr>
              <a:t>barbora.kaminiecka@nature.cz</a:t>
            </a:r>
            <a:endParaRPr lang="cs-CZ" sz="2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cs-CZ" smtClean="0">
                <a:cs typeface="Arial" charset="0"/>
              </a:rPr>
              <a:t>THE </a:t>
            </a:r>
            <a:r>
              <a:rPr lang="en-GB" smtClean="0">
                <a:cs typeface="Arial" charset="0"/>
              </a:rPr>
              <a:t>AGENCY FOR NATURE CONSERVATION AND LANDSCAPE PROTECTION OF THE CZECH REPUBLIC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4450"/>
            <a:ext cx="8569325" cy="1268413"/>
          </a:xfrm>
        </p:spPr>
        <p:txBody>
          <a:bodyPr/>
          <a:lstStyle/>
          <a:p>
            <a:pPr eaLnBrk="1" hangingPunct="1"/>
            <a:r>
              <a:rPr lang="cs-CZ" sz="3200" smtClean="0"/>
              <a:t>Example of trade - Annex B species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Export in 2012 – out of EU</a:t>
            </a:r>
          </a:p>
          <a:p>
            <a:pPr eaLnBrk="1" hangingPunct="1"/>
            <a:r>
              <a:rPr lang="cs-CZ" smtClean="0"/>
              <a:t>Chamaeleo calyptratus – 10 000 specimen</a:t>
            </a:r>
          </a:p>
          <a:p>
            <a:pPr eaLnBrk="1" hangingPunct="1"/>
            <a:r>
              <a:rPr lang="cs-CZ" smtClean="0"/>
              <a:t>Python molurus bivittatus – 1300 specimen</a:t>
            </a:r>
          </a:p>
          <a:p>
            <a:pPr eaLnBrk="1" hangingPunct="1"/>
            <a:r>
              <a:rPr lang="cs-CZ" smtClean="0"/>
              <a:t>Platycercus spp. – 11 000 specimen</a:t>
            </a:r>
          </a:p>
          <a:p>
            <a:pPr eaLnBrk="1" hangingPunct="1"/>
            <a:r>
              <a:rPr lang="cs-CZ" smtClean="0"/>
              <a:t>Trade in EU?</a:t>
            </a:r>
          </a:p>
          <a:p>
            <a:pPr eaLnBrk="1" hangingPunct="1"/>
            <a:endParaRPr lang="cs-CZ" smtClean="0"/>
          </a:p>
        </p:txBody>
      </p:sp>
      <p:pic>
        <p:nvPicPr>
          <p:cNvPr id="18436" name="Picture 4" descr="Chamaeleo_calyptratus_fema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268413"/>
            <a:ext cx="3276600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6" descr="python_molurus_bivittatus_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16338"/>
            <a:ext cx="3635375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5" descr="Platycercu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375" y="3716338"/>
            <a:ext cx="3519488" cy="276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cs-CZ" smtClean="0">
                <a:cs typeface="Arial" charset="0"/>
              </a:rPr>
              <a:t>THE </a:t>
            </a:r>
            <a:r>
              <a:rPr lang="en-GB" smtClean="0">
                <a:cs typeface="Arial" charset="0"/>
              </a:rPr>
              <a:t>AGENCY FOR NATURE CONSERVATION AND LANDSCAPE PROTECTION OF THE CZECH REPUBLIC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353425" cy="1268413"/>
          </a:xfrm>
        </p:spPr>
        <p:txBody>
          <a:bodyPr/>
          <a:lstStyle/>
          <a:p>
            <a:pPr algn="ctr" eaLnBrk="1" hangingPunct="1"/>
            <a:r>
              <a:rPr lang="cs-CZ" smtClean="0"/>
              <a:t>Breeding of Tortoises (Annex A)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cs-CZ" smtClean="0"/>
              <a:t>Family Testudinidae – species bred in captivity regularly</a:t>
            </a:r>
          </a:p>
          <a:p>
            <a:pPr eaLnBrk="1" hangingPunct="1"/>
            <a:r>
              <a:rPr lang="cs-CZ" smtClean="0"/>
              <a:t>Testudo hermanni: 2000 - 3000 annualy </a:t>
            </a:r>
          </a:p>
          <a:p>
            <a:pPr eaLnBrk="1" hangingPunct="1"/>
            <a:r>
              <a:rPr lang="cs-CZ" smtClean="0"/>
              <a:t>Testudo marginata: 800 - 1300 annualy </a:t>
            </a:r>
          </a:p>
          <a:p>
            <a:pPr eaLnBrk="1" hangingPunct="1"/>
            <a:r>
              <a:rPr lang="cs-CZ" smtClean="0"/>
              <a:t>Testudo  greaca: 400 - 800 annualy </a:t>
            </a:r>
          </a:p>
        </p:txBody>
      </p:sp>
      <p:pic>
        <p:nvPicPr>
          <p:cNvPr id="19460" name="Picture 4" descr="Herman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89363"/>
            <a:ext cx="3527425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" descr="DSCN72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2276475"/>
            <a:ext cx="3132137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0" descr="DSCN720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95588" y="3789363"/>
            <a:ext cx="3521075" cy="264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cs-CZ" smtClean="0">
                <a:cs typeface="Arial" charset="0"/>
              </a:rPr>
              <a:t>THE </a:t>
            </a:r>
            <a:r>
              <a:rPr lang="en-GB" smtClean="0">
                <a:cs typeface="Arial" charset="0"/>
              </a:rPr>
              <a:t>AGENCY FOR NATURE CONSERVATION AND LANDSCAPE PROTECTION OF THE CZECH REPUBLIC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smtClean="0"/>
              <a:t>Breeding of Birds of prey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Falconry as a tradition and hobby</a:t>
            </a:r>
          </a:p>
          <a:p>
            <a:pPr eaLnBrk="1" hangingPunct="1"/>
            <a:r>
              <a:rPr lang="cs-CZ" smtClean="0"/>
              <a:t>450 members of Czech and Moravian Falconry Association – one of the biggest in the world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Most popular species</a:t>
            </a:r>
          </a:p>
          <a:p>
            <a:pPr eaLnBrk="1" hangingPunct="1">
              <a:buFontTx/>
              <a:buChar char="•"/>
            </a:pPr>
            <a:r>
              <a:rPr lang="cs-CZ" smtClean="0"/>
              <a:t> Falco peregrinus – Peregrin Falcon</a:t>
            </a:r>
          </a:p>
          <a:p>
            <a:pPr eaLnBrk="1" hangingPunct="1">
              <a:buFontTx/>
              <a:buChar char="•"/>
            </a:pPr>
            <a:r>
              <a:rPr lang="cs-CZ" smtClean="0"/>
              <a:t> Falco cherrug – Saker Falcon</a:t>
            </a:r>
          </a:p>
          <a:p>
            <a:pPr eaLnBrk="1" hangingPunct="1">
              <a:buFontTx/>
              <a:buChar char="•"/>
            </a:pPr>
            <a:r>
              <a:rPr lang="cs-CZ" smtClean="0"/>
              <a:t> Falco rusticolus – Gyr Falcon</a:t>
            </a:r>
          </a:p>
          <a:p>
            <a:pPr eaLnBrk="1" hangingPunct="1">
              <a:buFontTx/>
              <a:buChar char="•"/>
            </a:pPr>
            <a:r>
              <a:rPr lang="cs-CZ" smtClean="0"/>
              <a:t> </a:t>
            </a:r>
            <a:r>
              <a:rPr lang="cs-CZ" smtClean="0">
                <a:solidFill>
                  <a:srgbClr val="FF0000"/>
                </a:solidFill>
              </a:rPr>
              <a:t>Accipiter gentilis - Goshawk</a:t>
            </a:r>
          </a:p>
          <a:p>
            <a:pPr eaLnBrk="1" hangingPunct="1">
              <a:buFontTx/>
              <a:buChar char="•"/>
            </a:pPr>
            <a:r>
              <a:rPr lang="cs-CZ" smtClean="0"/>
              <a:t> Aquila chrysaetos – Golden Eagle</a:t>
            </a:r>
          </a:p>
        </p:txBody>
      </p:sp>
      <p:pic>
        <p:nvPicPr>
          <p:cNvPr id="20484" name="Picture 4" descr="DSC_0016 soko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6625" y="2636838"/>
            <a:ext cx="312737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mtClean="0"/>
              <a:t>Is DNA testing justified?</a:t>
            </a:r>
          </a:p>
        </p:txBody>
      </p:sp>
      <p:sp>
        <p:nvSpPr>
          <p:cNvPr id="2253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smtClean="0"/>
              <a:t>Obligation is not included in national legislation</a:t>
            </a:r>
          </a:p>
          <a:p>
            <a:r>
              <a:rPr lang="cs-CZ" sz="2400" smtClean="0"/>
              <a:t>Prove of captive bred origin of specimen in accordance with art. 54 CR 865/2006</a:t>
            </a:r>
          </a:p>
          <a:p>
            <a:r>
              <a:rPr lang="cs-CZ" sz="2400" smtClean="0"/>
              <a:t>T</a:t>
            </a:r>
            <a:r>
              <a:rPr lang="en-US" sz="2400" smtClean="0"/>
              <a:t>he option to use DNA tests</a:t>
            </a:r>
            <a:r>
              <a:rPr lang="cs-CZ" sz="2400" smtClean="0"/>
              <a:t> </a:t>
            </a:r>
            <a:r>
              <a:rPr lang="en-US" sz="2400" smtClean="0"/>
              <a:t>in art. 55 in CR 865/2006</a:t>
            </a:r>
            <a:endParaRPr lang="cs-CZ" sz="2400" smtClean="0"/>
          </a:p>
        </p:txBody>
      </p:sp>
      <p:sp>
        <p:nvSpPr>
          <p:cNvPr id="22531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cs-CZ" smtClean="0">
                <a:cs typeface="Arial" charset="0"/>
              </a:rPr>
              <a:t>THE </a:t>
            </a:r>
            <a:r>
              <a:rPr lang="en-GB" smtClean="0">
                <a:cs typeface="Arial" charset="0"/>
              </a:rPr>
              <a:t>AGENCY FOR NATURE CONSERVATION AND LANDSCAPE PROTECTION OF THE CZECH REPUBLIC</a:t>
            </a:r>
          </a:p>
        </p:txBody>
      </p:sp>
      <p:pic>
        <p:nvPicPr>
          <p:cNvPr id="22532" name="Picture 9" descr="DSC_0026 jestra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65388" y="3578225"/>
            <a:ext cx="4213225" cy="282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cs-CZ" smtClean="0">
                <a:cs typeface="Arial" charset="0"/>
              </a:rPr>
              <a:t>THE </a:t>
            </a:r>
            <a:r>
              <a:rPr lang="en-GB" smtClean="0">
                <a:cs typeface="Arial" charset="0"/>
              </a:rPr>
              <a:t>AGENCY FOR NATURE CONSERVATION AND LANDSCAPE PROTECTION OF THE CZECH REPUBLIC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smtClean="0"/>
              <a:t>Proof of origin by DNA analysis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cs-CZ" sz="2800" smtClean="0"/>
              <a:t>Criterions for paternity tests:</a:t>
            </a:r>
          </a:p>
          <a:p>
            <a:pPr eaLnBrk="1" hangingPunct="1">
              <a:buFontTx/>
              <a:buChar char="•"/>
            </a:pPr>
            <a:r>
              <a:rPr lang="cs-CZ" smtClean="0"/>
              <a:t> </a:t>
            </a:r>
            <a:r>
              <a:rPr lang="cs-CZ" sz="2400" smtClean="0"/>
              <a:t>Rare species</a:t>
            </a:r>
          </a:p>
          <a:p>
            <a:pPr eaLnBrk="1" hangingPunct="1">
              <a:buFontTx/>
              <a:buChar char="•"/>
            </a:pPr>
            <a:r>
              <a:rPr lang="cs-CZ" sz="2400" smtClean="0"/>
              <a:t> Species is rarely or heavily bred in captivity</a:t>
            </a:r>
          </a:p>
          <a:p>
            <a:pPr eaLnBrk="1" hangingPunct="1">
              <a:buFontTx/>
              <a:buChar char="•"/>
            </a:pPr>
            <a:r>
              <a:rPr lang="cs-CZ" sz="2400" smtClean="0"/>
              <a:t> Species occurs in illegal trade</a:t>
            </a:r>
          </a:p>
          <a:p>
            <a:pPr eaLnBrk="1" hangingPunct="1">
              <a:buFontTx/>
              <a:buChar char="•"/>
            </a:pPr>
            <a:r>
              <a:rPr lang="cs-CZ" sz="2400" smtClean="0"/>
              <a:t>High market value</a:t>
            </a:r>
          </a:p>
        </p:txBody>
      </p:sp>
      <p:pic>
        <p:nvPicPr>
          <p:cNvPr id="24580" name="Picture 4" descr="http://www.paternitytestkit.org/wp-content/uploads/2012/01/paternity-tes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3778250"/>
            <a:ext cx="4140200" cy="266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cs-CZ" smtClean="0">
                <a:cs typeface="Arial" charset="0"/>
              </a:rPr>
              <a:t>THE </a:t>
            </a:r>
            <a:r>
              <a:rPr lang="en-GB" smtClean="0">
                <a:cs typeface="Arial" charset="0"/>
              </a:rPr>
              <a:t>AGENCY FOR NATURE CONSERVATION AND LANDSCAPE PROTECTION OF THE CZECH REPUBLIC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smtClean="0"/>
              <a:t>Proof of origin by DNA analysis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000" smtClean="0"/>
              <a:t>Obligatory for 9 species:</a:t>
            </a:r>
          </a:p>
          <a:p>
            <a:pPr eaLnBrk="1" hangingPunct="1"/>
            <a:r>
              <a:rPr lang="cs-CZ" sz="2400" i="1" smtClean="0">
                <a:solidFill>
                  <a:srgbClr val="CC3300"/>
                </a:solidFill>
              </a:rPr>
              <a:t>Anodorhynchus hyacinthinus</a:t>
            </a:r>
            <a:endParaRPr lang="cs-CZ" sz="2400" smtClean="0">
              <a:solidFill>
                <a:srgbClr val="CC3300"/>
              </a:solidFill>
            </a:endParaRPr>
          </a:p>
          <a:p>
            <a:pPr eaLnBrk="1" hangingPunct="1"/>
            <a:r>
              <a:rPr lang="cs-CZ" sz="2400" i="1" smtClean="0">
                <a:solidFill>
                  <a:srgbClr val="CC3300"/>
                </a:solidFill>
              </a:rPr>
              <a:t>Amazona brasiliensis</a:t>
            </a:r>
            <a:endParaRPr lang="cs-CZ" sz="2400" smtClean="0">
              <a:solidFill>
                <a:srgbClr val="CC3300"/>
              </a:solidFill>
            </a:endParaRPr>
          </a:p>
          <a:p>
            <a:pPr eaLnBrk="1" hangingPunct="1"/>
            <a:r>
              <a:rPr lang="cs-CZ" i="1" smtClean="0">
                <a:solidFill>
                  <a:srgbClr val="CC3300"/>
                </a:solidFill>
              </a:rPr>
              <a:t>Amazona pretrei</a:t>
            </a:r>
            <a:endParaRPr lang="cs-CZ" smtClean="0">
              <a:solidFill>
                <a:srgbClr val="CC3300"/>
              </a:solidFill>
            </a:endParaRPr>
          </a:p>
          <a:p>
            <a:pPr eaLnBrk="1" hangingPunct="1"/>
            <a:r>
              <a:rPr lang="cs-CZ" i="1" smtClean="0">
                <a:solidFill>
                  <a:srgbClr val="CC3300"/>
                </a:solidFill>
              </a:rPr>
              <a:t>Amazona rhodocorytha</a:t>
            </a:r>
            <a:endParaRPr lang="cs-CZ" smtClean="0">
              <a:solidFill>
                <a:srgbClr val="CC3300"/>
              </a:solidFill>
            </a:endParaRPr>
          </a:p>
          <a:p>
            <a:pPr eaLnBrk="1" hangingPunct="1"/>
            <a:r>
              <a:rPr lang="cs-CZ" i="1" smtClean="0">
                <a:solidFill>
                  <a:schemeClr val="accent1"/>
                </a:solidFill>
              </a:rPr>
              <a:t>Accipiter gentilis </a:t>
            </a:r>
            <a:r>
              <a:rPr lang="cs-CZ" smtClean="0">
                <a:solidFill>
                  <a:schemeClr val="accent1"/>
                </a:solidFill>
              </a:rPr>
              <a:t>(Goshawk)</a:t>
            </a:r>
          </a:p>
          <a:p>
            <a:pPr eaLnBrk="1" hangingPunct="1"/>
            <a:r>
              <a:rPr lang="cs-CZ" i="1" smtClean="0">
                <a:solidFill>
                  <a:srgbClr val="0070C0"/>
                </a:solidFill>
              </a:rPr>
              <a:t>Astrochelys radiata</a:t>
            </a:r>
          </a:p>
          <a:p>
            <a:pPr eaLnBrk="1" hangingPunct="1"/>
            <a:r>
              <a:rPr lang="cs-CZ" i="1" smtClean="0">
                <a:solidFill>
                  <a:srgbClr val="0070C0"/>
                </a:solidFill>
              </a:rPr>
              <a:t>Pyxis arachnoides</a:t>
            </a:r>
          </a:p>
          <a:p>
            <a:pPr eaLnBrk="1" hangingPunct="1"/>
            <a:r>
              <a:rPr lang="cs-CZ" i="1" smtClean="0">
                <a:solidFill>
                  <a:srgbClr val="0070C0"/>
                </a:solidFill>
              </a:rPr>
              <a:t>Pyxis planicauda</a:t>
            </a:r>
          </a:p>
          <a:p>
            <a:pPr eaLnBrk="1" hangingPunct="1"/>
            <a:r>
              <a:rPr lang="cs-CZ" i="1" smtClean="0">
                <a:solidFill>
                  <a:srgbClr val="0070C0"/>
                </a:solidFill>
              </a:rPr>
              <a:t>Malacochersus tornieri</a:t>
            </a:r>
            <a:endParaRPr lang="cs-CZ" smtClean="0">
              <a:solidFill>
                <a:srgbClr val="0070C0"/>
              </a:solidFill>
            </a:endParaRPr>
          </a:p>
          <a:p>
            <a:pPr eaLnBrk="1" hangingPunct="1"/>
            <a:endParaRPr lang="cs-CZ" smtClean="0"/>
          </a:p>
        </p:txBody>
      </p:sp>
      <p:pic>
        <p:nvPicPr>
          <p:cNvPr id="10547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75350" y="1268413"/>
            <a:ext cx="3168650" cy="250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3840163"/>
            <a:ext cx="3203575" cy="259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cs-CZ" smtClean="0">
                <a:cs typeface="Arial" charset="0"/>
              </a:rPr>
              <a:t>THE </a:t>
            </a:r>
            <a:r>
              <a:rPr lang="en-GB" smtClean="0">
                <a:cs typeface="Arial" charset="0"/>
              </a:rPr>
              <a:t>AGENCY FOR NATURE CONSERVATION AND LANDSCAPE PROTECTION OF THE CZECH REPUBLIC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smtClean="0"/>
              <a:t>Proof of origin of Tortoises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28775"/>
            <a:ext cx="8291512" cy="4637088"/>
          </a:xfrm>
        </p:spPr>
        <p:txBody>
          <a:bodyPr/>
          <a:lstStyle/>
          <a:p>
            <a:pPr eaLnBrk="1" hangingPunct="1"/>
            <a:r>
              <a:rPr lang="cs-CZ" smtClean="0"/>
              <a:t>Check of breeding facility</a:t>
            </a:r>
          </a:p>
        </p:txBody>
      </p:sp>
      <p:pic>
        <p:nvPicPr>
          <p:cNvPr id="27652" name="Picture 4" descr="DSCN72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97200"/>
            <a:ext cx="4527550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 descr="DSCN72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557338"/>
            <a:ext cx="3657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OPK CR_FINAL sablona">
  <a:themeElements>
    <a:clrScheme name="AOPK CR_FINAL sablona 14">
      <a:dk1>
        <a:srgbClr val="000000"/>
      </a:dk1>
      <a:lt1>
        <a:srgbClr val="FFFFFF"/>
      </a:lt1>
      <a:dk2>
        <a:srgbClr val="FFFFFF"/>
      </a:dk2>
      <a:lt2>
        <a:srgbClr val="828F9A"/>
      </a:lt2>
      <a:accent1>
        <a:srgbClr val="006A4E"/>
      </a:accent1>
      <a:accent2>
        <a:srgbClr val="D5A315"/>
      </a:accent2>
      <a:accent3>
        <a:srgbClr val="FFFFFF"/>
      </a:accent3>
      <a:accent4>
        <a:srgbClr val="000000"/>
      </a:accent4>
      <a:accent5>
        <a:srgbClr val="AAB9B2"/>
      </a:accent5>
      <a:accent6>
        <a:srgbClr val="C19312"/>
      </a:accent6>
      <a:hlink>
        <a:srgbClr val="C5CCCE"/>
      </a:hlink>
      <a:folHlink>
        <a:srgbClr val="99CC00"/>
      </a:folHlink>
    </a:clrScheme>
    <a:fontScheme name="AOPK CR_FINAL sablon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OPK CR_FINAL sablon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PK CR_FINAL sablon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PK CR_FINAL sablon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PK CR_FINAL sablon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PK CR_FINAL sablon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PK CR_FINAL sablon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PK CR_FINAL sablon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PK CR_FINAL sablon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PK CR_FINAL sablon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PK CR_FINAL sablon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PK CR_FINAL sablon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PK CR_FINAL sablon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PK CR_FINAL sablona 13">
        <a:dk1>
          <a:srgbClr val="000000"/>
        </a:dk1>
        <a:lt1>
          <a:srgbClr val="FFFFFF"/>
        </a:lt1>
        <a:dk2>
          <a:srgbClr val="FFFFFF"/>
        </a:dk2>
        <a:lt2>
          <a:srgbClr val="828F9A"/>
        </a:lt2>
        <a:accent1>
          <a:srgbClr val="006A4E"/>
        </a:accent1>
        <a:accent2>
          <a:srgbClr val="D5A315"/>
        </a:accent2>
        <a:accent3>
          <a:srgbClr val="FFFFFF"/>
        </a:accent3>
        <a:accent4>
          <a:srgbClr val="000000"/>
        </a:accent4>
        <a:accent5>
          <a:srgbClr val="AAB9B2"/>
        </a:accent5>
        <a:accent6>
          <a:srgbClr val="C19312"/>
        </a:accent6>
        <a:hlink>
          <a:srgbClr val="6D1C1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PK CR_FINAL sablona 14">
        <a:dk1>
          <a:srgbClr val="000000"/>
        </a:dk1>
        <a:lt1>
          <a:srgbClr val="FFFFFF"/>
        </a:lt1>
        <a:dk2>
          <a:srgbClr val="FFFFFF"/>
        </a:dk2>
        <a:lt2>
          <a:srgbClr val="828F9A"/>
        </a:lt2>
        <a:accent1>
          <a:srgbClr val="006A4E"/>
        </a:accent1>
        <a:accent2>
          <a:srgbClr val="D5A315"/>
        </a:accent2>
        <a:accent3>
          <a:srgbClr val="FFFFFF"/>
        </a:accent3>
        <a:accent4>
          <a:srgbClr val="000000"/>
        </a:accent4>
        <a:accent5>
          <a:srgbClr val="AAB9B2"/>
        </a:accent5>
        <a:accent6>
          <a:srgbClr val="C19312"/>
        </a:accent6>
        <a:hlink>
          <a:srgbClr val="C5CCCE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AOPK CR_FINAL sablona</Template>
  <TotalTime>7500</TotalTime>
  <Words>917</Words>
  <Application>Microsoft Office PowerPoint</Application>
  <PresentationFormat>Pokaz na ekranie (4:3)</PresentationFormat>
  <Paragraphs>146</Paragraphs>
  <Slides>20</Slides>
  <Notes>6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Szablon projektu</vt:lpstr>
      </vt:variant>
      <vt:variant>
        <vt:i4>2</vt:i4>
      </vt:variant>
      <vt:variant>
        <vt:lpstr>Tytuły slajdów</vt:lpstr>
      </vt:variant>
      <vt:variant>
        <vt:i4>20</vt:i4>
      </vt:variant>
    </vt:vector>
  </HeadingPairs>
  <TitlesOfParts>
    <vt:vector size="25" baseType="lpstr">
      <vt:lpstr>Arial</vt:lpstr>
      <vt:lpstr>Arial Black</vt:lpstr>
      <vt:lpstr>Wingdings</vt:lpstr>
      <vt:lpstr>AOPK CR_FINAL sablona</vt:lpstr>
      <vt:lpstr>AOPK CR_FINAL sablona</vt:lpstr>
      <vt:lpstr>Slajd 1</vt:lpstr>
      <vt:lpstr>Why DNA testing? Czech Republic is a breeding world power</vt:lpstr>
      <vt:lpstr>Example of trade - Annex B species</vt:lpstr>
      <vt:lpstr>Breeding of Tortoises (Annex A)</vt:lpstr>
      <vt:lpstr>Breeding of Birds of prey</vt:lpstr>
      <vt:lpstr>Is DNA testing justified?</vt:lpstr>
      <vt:lpstr>Proof of origin by DNA analysis</vt:lpstr>
      <vt:lpstr>Proof of origin by DNA analysis</vt:lpstr>
      <vt:lpstr>Proof of origin of Tortoises</vt:lpstr>
      <vt:lpstr>Proof of origin of Tortoises</vt:lpstr>
      <vt:lpstr>Proof of origin of Birds</vt:lpstr>
      <vt:lpstr>But…</vt:lpstr>
      <vt:lpstr>Some big cases of smuggling</vt:lpstr>
      <vt:lpstr>Some big cases of smuggling</vt:lpstr>
      <vt:lpstr>Result of this case: October 2013</vt:lpstr>
      <vt:lpstr>Is DNA testing justified?</vt:lpstr>
      <vt:lpstr>Methods of DNA testing</vt:lpstr>
      <vt:lpstr>Disadvantages of DNA analysis</vt:lpstr>
      <vt:lpstr>And of course…</vt:lpstr>
      <vt:lpstr>Thank you for your attention</vt:lpstr>
    </vt:vector>
  </TitlesOfParts>
  <Company>AOPK ČR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 dvouřádkový</dc:title>
  <dc:creator>Jitka Kozubková</dc:creator>
  <cp:lastModifiedBy>borys</cp:lastModifiedBy>
  <cp:revision>125</cp:revision>
  <dcterms:created xsi:type="dcterms:W3CDTF">2009-05-25T09:17:49Z</dcterms:created>
  <dcterms:modified xsi:type="dcterms:W3CDTF">2014-06-25T13:56:37Z</dcterms:modified>
</cp:coreProperties>
</file>