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90" r:id="rId4"/>
    <p:sldId id="291" r:id="rId5"/>
    <p:sldId id="293" r:id="rId6"/>
    <p:sldId id="292" r:id="rId7"/>
    <p:sldId id="296" r:id="rId8"/>
    <p:sldId id="294" r:id="rId9"/>
    <p:sldId id="295" r:id="rId10"/>
    <p:sldId id="27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2F4463-B698-4F98-B486-213C3E009F16}" type="datetimeFigureOut">
              <a:rPr lang="sr-Latn-CS"/>
              <a:pPr>
                <a:defRPr/>
              </a:pPr>
              <a:t>25.6.2014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3D4290-250C-455D-B2D4-E22C0EED01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DECD-23CC-4624-BE80-DA7244ED9B76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6A2E-F2E6-4433-935D-7D4A70088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621B-6CFE-4952-AB61-ED0504C371A1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8C8A-C0A1-4F45-8389-B997DB3C6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C01-0E07-4113-B9E5-10E14280C05B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6D72-9AA7-43F6-8B36-10B5A243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F795-EFC5-4917-8760-F39B4BAF203A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EEB2-C762-4C73-B067-FC1E8782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3CCB-5175-4BA5-87A7-3C38834CEE24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F7B6-AED4-420B-BAA3-8ADC566B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5C97-96DC-4A07-A59C-5E5EF505CB0F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0BA4-3606-42F5-980D-CB06C979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F33F-E575-4913-BA39-3335B19B914F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0E4D-431E-48E0-A218-846C4C61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1FDA-68BD-4656-88E2-1704478BE1A4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1A33-CF38-43AA-9FC0-638ABF17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8224-20B7-4666-AEC0-BF2DE792BFC3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56E4-4D71-4A22-A0EA-9A9F0AAA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4B7C-F66A-4CED-B2AF-98E2473301D2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D98C-9B24-4ABD-A3B5-D1AA15BD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F057-A26F-4D44-83AB-934F44220C35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D65A-80BD-41DC-9AF6-A70F1150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4DE78-A36D-470D-BDCD-7F2A55B5D714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B1F32-4BCB-440C-929F-138CE24B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glavna-svjetl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174750" y="2286000"/>
            <a:ext cx="679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800" b="1" i="1">
                <a:latin typeface="Calibri" pitchFamily="34" charset="0"/>
                <a:ea typeface="ＭＳ Ｐゴシック" pitchFamily="34" charset="-128"/>
              </a:rPr>
              <a:t>“Implementation of CITES and EU Wildlife Trade Regulations in CEE Region”</a:t>
            </a:r>
            <a:endParaRPr lang="en-US" sz="2800" b="1" i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038600"/>
            <a:ext cx="300037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b="1" dirty="0">
                <a:latin typeface="+mj-lt"/>
                <a:ea typeface="ＭＳ Ｐゴシック" pitchFamily="-80" charset="-128"/>
                <a:cs typeface="+mn-cs"/>
              </a:rPr>
              <a:t>Vida Posavec Vukelić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3" y="579438"/>
            <a:ext cx="15509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324100" y="6122988"/>
            <a:ext cx="44958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dirty="0">
                <a:latin typeface="+mj-lt"/>
                <a:ea typeface="ＭＳ Ｐゴシック" pitchFamily="-80" charset="-128"/>
                <a:cs typeface="+mn-cs"/>
              </a:rPr>
              <a:t>Budapest, 16th-18th of June 2014</a:t>
            </a:r>
            <a:endParaRPr lang="hr-HR" sz="2200" dirty="0">
              <a:latin typeface="+mj-lt"/>
              <a:ea typeface="ＭＳ Ｐゴシック" pitchFamily="-8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257800" y="2860675"/>
            <a:ext cx="2438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Thank you!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6386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1676400"/>
            <a:ext cx="266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What’s new?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28600" y="2336800"/>
            <a:ext cx="8001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July 1st 2013. – Croatia joined the EU as 28th Member State</a:t>
            </a:r>
          </a:p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MENP (MA), SINP (SA), CD (ENF) – CITES workshops for customs officers during 2013. and 2014.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over 260 participants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five cities: Zagreb, Rijeka, Split, Osijek, Dubrovnik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topics: new legislation, examples of permits and certificates,  customs  </a:t>
            </a:r>
          </a:p>
          <a:p>
            <a:pPr lvl="1">
              <a:lnSpc>
                <a:spcPts val="3500"/>
              </a:lnSpc>
            </a:pPr>
            <a:r>
              <a:rPr lang="hr-HR" sz="2000">
                <a:latin typeface="Calibri" pitchFamily="34" charset="0"/>
              </a:rPr>
              <a:t>                procedures, identification of CITES specimens, practical  </a:t>
            </a:r>
          </a:p>
          <a:p>
            <a:pPr lvl="1">
              <a:lnSpc>
                <a:spcPts val="3500"/>
              </a:lnSpc>
            </a:pPr>
            <a:r>
              <a:rPr lang="hr-HR" sz="2000">
                <a:latin typeface="Calibri" pitchFamily="34" charset="0"/>
              </a:rPr>
              <a:t>                examples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7410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1676400"/>
            <a:ext cx="266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What’s new?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28600" y="2336800"/>
            <a:ext cx="8001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some seizures after workshops: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2 tanned crocodile skins </a:t>
            </a:r>
            <a:r>
              <a:rPr lang="hr-HR" sz="2000" i="1">
                <a:latin typeface="Calibri" pitchFamily="34" charset="0"/>
              </a:rPr>
              <a:t>(Crocodylus siamensis) </a:t>
            </a:r>
            <a:r>
              <a:rPr lang="hr-HR" sz="2000">
                <a:latin typeface="Calibri" pitchFamily="34" charset="0"/>
              </a:rPr>
              <a:t>from Thailand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crocodile skull and teeth from Kenya </a:t>
            </a:r>
            <a:r>
              <a:rPr lang="hr-HR" sz="2000" i="1">
                <a:latin typeface="Calibri" pitchFamily="34" charset="0"/>
              </a:rPr>
              <a:t>(Crocodylus niloticus </a:t>
            </a:r>
            <a:r>
              <a:rPr lang="hr-HR" sz="2000">
                <a:latin typeface="Calibri" pitchFamily="34" charset="0"/>
              </a:rPr>
              <a:t>??</a:t>
            </a:r>
            <a:r>
              <a:rPr lang="hr-HR" sz="2000" i="1">
                <a:latin typeface="Calibri" pitchFamily="34" charset="0"/>
              </a:rPr>
              <a:t>)</a:t>
            </a:r>
          </a:p>
        </p:txBody>
      </p:sp>
      <p:pic>
        <p:nvPicPr>
          <p:cNvPr id="17414" name="Picture 13" descr="IMG_00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IMG_00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6248400" y="4267200"/>
            <a:ext cx="2514600" cy="2057400"/>
            <a:chOff x="623248" y="2971800"/>
            <a:chExt cx="6934200" cy="5200650"/>
          </a:xfrm>
        </p:grpSpPr>
        <p:pic>
          <p:nvPicPr>
            <p:cNvPr id="17417" name="Picture 1" descr="F:\CITES_NIP_seminari_2014\ZL_Zagreb_lubanja_krokodila\fotografij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248" y="2971800"/>
              <a:ext cx="6934200" cy="520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 rot="401414">
              <a:off x="1853369" y="4721401"/>
              <a:ext cx="731066" cy="1143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8434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676400"/>
            <a:ext cx="2667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What’s new?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28600" y="2133600"/>
            <a:ext cx="80010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some seizures after workshops: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sperm whale tooth </a:t>
            </a:r>
            <a:r>
              <a:rPr lang="hr-HR" sz="2000" i="1">
                <a:latin typeface="Calibri" pitchFamily="34" charset="0"/>
              </a:rPr>
              <a:t>(Physeter macrocephalus)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 i="1">
                <a:latin typeface="Calibri" pitchFamily="34" charset="0"/>
              </a:rPr>
              <a:t> </a:t>
            </a:r>
            <a:r>
              <a:rPr lang="hr-HR" sz="2000">
                <a:latin typeface="Calibri" pitchFamily="34" charset="0"/>
              </a:rPr>
              <a:t>stone corals from Thailand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emperor scorpion </a:t>
            </a:r>
            <a:r>
              <a:rPr lang="hr-HR" sz="2000" i="1">
                <a:latin typeface="Calibri" pitchFamily="34" charset="0"/>
              </a:rPr>
              <a:t>(Pandinus imperator) </a:t>
            </a:r>
            <a:r>
              <a:rPr lang="hr-HR" sz="2000">
                <a:latin typeface="Calibri" pitchFamily="34" charset="0"/>
              </a:rPr>
              <a:t>and </a:t>
            </a:r>
            <a:r>
              <a:rPr lang="hr-HR" sz="2000" i="1">
                <a:latin typeface="Calibri" pitchFamily="34" charset="0"/>
              </a:rPr>
              <a:t>Brachypelma</a:t>
            </a:r>
            <a:r>
              <a:rPr lang="hr-HR" sz="2000">
                <a:latin typeface="Calibri" pitchFamily="34" charset="0"/>
              </a:rPr>
              <a:t> species</a:t>
            </a:r>
          </a:p>
        </p:txBody>
      </p:sp>
      <p:pic>
        <p:nvPicPr>
          <p:cNvPr id="18438" name="Picture 6" descr="DSC008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343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SC009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343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fot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343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fotografija 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343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9458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1676400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Internet trade – general situation in Croatia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06375" y="2209800"/>
            <a:ext cx="8001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widespread in Croatia – usually on-line purchase of different specimens (mostly from Europe and the USA):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live animals and plants (exotic pets, orchids...)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products – shoes, bags, etc.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farmaceutical products – i.e. Hoodia pills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14313" y="4616450"/>
            <a:ext cx="8167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2013. – public survey on exotic pets – around 10% of people buy pets via Internet </a:t>
            </a:r>
          </a:p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shipment often without any permit, rarely export permit is 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0482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1676400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Internet trade – general situation in Croatia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06375" y="22098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internal situation: many web sites advertise sale of CITES speices, including ivory – tusks were openly sold by private preson</a:t>
            </a:r>
          </a:p>
        </p:txBody>
      </p:sp>
      <p:pic>
        <p:nvPicPr>
          <p:cNvPr id="20486" name="Picture 2" descr="C:\Users\Vida\Documents\my posao\CITES_Seminar_Budimpesta\IMG_4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352800"/>
            <a:ext cx="40751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1506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1676400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Internet trade – general situation in Croatia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2362200"/>
            <a:ext cx="8001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internal situation: wild taken endemic and nationally protected species as well as CITES listed species openly sold:</a:t>
            </a:r>
          </a:p>
          <a:p>
            <a:pPr>
              <a:lnSpc>
                <a:spcPts val="3500"/>
              </a:lnSpc>
              <a:buFont typeface="Arial" charset="0"/>
              <a:buChar char="•"/>
            </a:pPr>
            <a:endParaRPr lang="hr-HR" sz="2000">
              <a:latin typeface="Calibri" pitchFamily="34" charset="0"/>
            </a:endParaRP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endemic orchid species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sand lizard </a:t>
            </a:r>
            <a:r>
              <a:rPr lang="hr-HR" sz="2000" i="1">
                <a:latin typeface="Calibri" pitchFamily="34" charset="0"/>
              </a:rPr>
              <a:t>(Lacerta agilis)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 i="1">
                <a:latin typeface="Calibri" pitchFamily="34" charset="0"/>
              </a:rPr>
              <a:t> </a:t>
            </a:r>
            <a:r>
              <a:rPr lang="hr-HR" sz="2000">
                <a:latin typeface="Calibri" pitchFamily="34" charset="0"/>
              </a:rPr>
              <a:t>horned-nose viper </a:t>
            </a:r>
            <a:r>
              <a:rPr lang="hr-HR" sz="2000" i="1">
                <a:latin typeface="Calibri" pitchFamily="34" charset="0"/>
              </a:rPr>
              <a:t>(Viper ammodytes)</a:t>
            </a:r>
            <a:r>
              <a:rPr lang="hr-HR" sz="2000">
                <a:latin typeface="Calibri" pitchFamily="34" charset="0"/>
              </a:rPr>
              <a:t> 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herman’s tortoise </a:t>
            </a:r>
            <a:r>
              <a:rPr lang="hr-HR" sz="2000" i="1">
                <a:latin typeface="Calibri" pitchFamily="34" charset="0"/>
              </a:rPr>
              <a:t>(Testudo hemanni)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 i="1">
                <a:latin typeface="Calibri" pitchFamily="34" charset="0"/>
              </a:rPr>
              <a:t>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2530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1676400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Internet trade – general situation in Croatia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06375" y="2209800"/>
            <a:ext cx="8001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internal situation: facebook pages of breeders and keepers – exchange and sell of surplus animals with breeders in Croatia and neighbouring countries</a:t>
            </a:r>
          </a:p>
        </p:txBody>
      </p:sp>
      <p:pic>
        <p:nvPicPr>
          <p:cNvPr id="22534" name="Picture 7" descr="naja_naj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vipera_ammodyt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33800"/>
            <a:ext cx="36607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3554" name="Picture 10" descr="header"/>
          <p:cNvPicPr>
            <a:picLocks noChangeAspect="1" noChangeArrowheads="1"/>
          </p:cNvPicPr>
          <p:nvPr/>
        </p:nvPicPr>
        <p:blipFill>
          <a:blip r:embed="rId2"/>
          <a:srcRect l="2438"/>
          <a:stretch>
            <a:fillRect/>
          </a:stretch>
        </p:blipFill>
        <p:spPr bwMode="auto">
          <a:xfrm>
            <a:off x="0" y="0"/>
            <a:ext cx="9144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42888" y="2071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160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lvl="1"/>
            <a:endParaRPr lang="en-US" sz="1600">
              <a:latin typeface="Calibri" pitchFamily="34" charset="0"/>
            </a:endParaRPr>
          </a:p>
          <a:p>
            <a:pPr eaLnBrk="0" hangingPunct="0"/>
            <a:endParaRPr lang="en-US" sz="16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1676400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/>
            <a:r>
              <a:rPr lang="hr-HR" sz="2200" b="1">
                <a:latin typeface="Calibri" pitchFamily="34" charset="0"/>
                <a:ea typeface="ＭＳ Ｐゴシック" pitchFamily="34" charset="-128"/>
              </a:rPr>
              <a:t>Internet trade – general situation in Croatia</a:t>
            </a:r>
            <a:endParaRPr lang="en-US" sz="22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28600" y="2286000"/>
            <a:ext cx="8001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problems: 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no systematic monitoring of Internet trade – SA follow Internet trade but not regulary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NPI is understuffed</a:t>
            </a:r>
          </a:p>
          <a:p>
            <a:pPr lvl="1">
              <a:lnSpc>
                <a:spcPts val="3500"/>
              </a:lnSpc>
              <a:buFont typeface="Arial" charset="0"/>
              <a:buChar char="•"/>
            </a:pPr>
            <a:r>
              <a:rPr lang="hr-HR" sz="2000">
                <a:latin typeface="Calibri" pitchFamily="34" charset="0"/>
              </a:rPr>
              <a:t> it is difficult to find person behind ad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302</Words>
  <Application>Microsoft Office PowerPoint</Application>
  <PresentationFormat>Pokaz na ekranie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Calibri</vt:lpstr>
      <vt:lpstr>Arial</vt:lpstr>
      <vt:lpstr>ＭＳ Ｐゴシック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Vida</dc:creator>
  <cp:lastModifiedBy>borys</cp:lastModifiedBy>
  <cp:revision>158</cp:revision>
  <dcterms:created xsi:type="dcterms:W3CDTF">2006-08-16T00:00:00Z</dcterms:created>
  <dcterms:modified xsi:type="dcterms:W3CDTF">2014-06-25T14:14:55Z</dcterms:modified>
</cp:coreProperties>
</file>